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14"/>
  </p:notesMasterIdLst>
  <p:sldIdLst>
    <p:sldId id="256" r:id="rId2"/>
    <p:sldId id="259" r:id="rId3"/>
    <p:sldId id="296" r:id="rId4"/>
    <p:sldId id="263" r:id="rId5"/>
    <p:sldId id="295" r:id="rId6"/>
    <p:sldId id="304" r:id="rId7"/>
    <p:sldId id="272" r:id="rId8"/>
    <p:sldId id="302" r:id="rId9"/>
    <p:sldId id="299" r:id="rId10"/>
    <p:sldId id="305" r:id="rId11"/>
    <p:sldId id="306" r:id="rId12"/>
    <p:sldId id="301"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DM Sans"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F3350-E022-408A-A367-2DD6A7311312}" v="81" dt="2023-04-03T23:58:18.775"/>
    <p1510:client id="{30CC9B34-1AA8-4633-8DDF-7C532DD1ED7C}" v="251" dt="2023-04-04T00:34:33.283"/>
    <p1510:client id="{45685330-FBAC-4C38-8BFA-2497C36B9FDF}" v="257" dt="2023-04-04T06:59:56.613"/>
    <p1510:client id="{6A2C0E4F-8B73-461C-833A-718E8068264B}" v="18" dt="2023-04-04T18:37:20.915"/>
    <p1510:client id="{7E06119B-19A6-4F15-BA3D-A008B236D7D1}" v="1" dt="2023-04-05T01:39:01.392"/>
    <p1510:client id="{DF9357D7-2919-4C36-98F5-F5401806A740}" v="13" dt="2023-04-04T18:40:32.161"/>
  </p1510:revLst>
</p1510:revInfo>
</file>

<file path=ppt/tableStyles.xml><?xml version="1.0" encoding="utf-8"?>
<a:tblStyleLst xmlns:a="http://schemas.openxmlformats.org/drawingml/2006/main" def="{6EC5CF47-2DC3-47E0-8CE5-4388B92203F8}">
  <a:tblStyle styleId="{6EC5CF47-2DC3-47E0-8CE5-4388B92203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4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Choudhary" userId="b374b038-7176-4d3b-97bd-e4e9dbb50d89" providerId="ADAL" clId="{995E0F2C-AC1C-4A97-B9F5-A685B6125F78}"/>
    <pc:docChg chg="undo custSel addSld delSld modSld sldOrd">
      <pc:chgData name="Abhinav Choudhary" userId="b374b038-7176-4d3b-97bd-e4e9dbb50d89" providerId="ADAL" clId="{995E0F2C-AC1C-4A97-B9F5-A685B6125F78}" dt="2023-04-04T18:39:48.624" v="587"/>
      <pc:docMkLst>
        <pc:docMk/>
      </pc:docMkLst>
      <pc:sldChg chg="modSp mod modTransition">
        <pc:chgData name="Abhinav Choudhary" userId="b374b038-7176-4d3b-97bd-e4e9dbb50d89" providerId="ADAL" clId="{995E0F2C-AC1C-4A97-B9F5-A685B6125F78}" dt="2023-04-04T18:39:48.624" v="587"/>
        <pc:sldMkLst>
          <pc:docMk/>
          <pc:sldMk cId="0" sldId="256"/>
        </pc:sldMkLst>
        <pc:spChg chg="mod">
          <ac:chgData name="Abhinav Choudhary" userId="b374b038-7176-4d3b-97bd-e4e9dbb50d89" providerId="ADAL" clId="{995E0F2C-AC1C-4A97-B9F5-A685B6125F78}" dt="2023-04-04T17:21:14.255" v="527" actId="1076"/>
          <ac:spMkLst>
            <pc:docMk/>
            <pc:sldMk cId="0" sldId="256"/>
            <ac:spMk id="279" creationId="{00000000-0000-0000-0000-000000000000}"/>
          </ac:spMkLst>
        </pc:spChg>
      </pc:sldChg>
      <pc:sldChg chg="modSp del mod ord modTransition modShow">
        <pc:chgData name="Abhinav Choudhary" userId="b374b038-7176-4d3b-97bd-e4e9dbb50d89" providerId="ADAL" clId="{995E0F2C-AC1C-4A97-B9F5-A685B6125F78}" dt="2023-04-04T18:32:36.713" v="586" actId="47"/>
        <pc:sldMkLst>
          <pc:docMk/>
          <pc:sldMk cId="0" sldId="258"/>
        </pc:sldMkLst>
        <pc:spChg chg="mod">
          <ac:chgData name="Abhinav Choudhary" userId="b374b038-7176-4d3b-97bd-e4e9dbb50d89" providerId="ADAL" clId="{995E0F2C-AC1C-4A97-B9F5-A685B6125F78}" dt="2023-04-04T16:57:42.875" v="58" actId="20577"/>
          <ac:spMkLst>
            <pc:docMk/>
            <pc:sldMk cId="0" sldId="258"/>
            <ac:spMk id="306" creationId="{00000000-0000-0000-0000-000000000000}"/>
          </ac:spMkLst>
        </pc:spChg>
      </pc:sldChg>
      <pc:sldChg chg="modSp mod modTransition">
        <pc:chgData name="Abhinav Choudhary" userId="b374b038-7176-4d3b-97bd-e4e9dbb50d89" providerId="ADAL" clId="{995E0F2C-AC1C-4A97-B9F5-A685B6125F78}" dt="2023-04-04T18:39:48.624" v="587"/>
        <pc:sldMkLst>
          <pc:docMk/>
          <pc:sldMk cId="0" sldId="259"/>
        </pc:sldMkLst>
        <pc:spChg chg="mod">
          <ac:chgData name="Abhinav Choudhary" userId="b374b038-7176-4d3b-97bd-e4e9dbb50d89" providerId="ADAL" clId="{995E0F2C-AC1C-4A97-B9F5-A685B6125F78}" dt="2023-04-04T17:22:30.354" v="532" actId="1076"/>
          <ac:spMkLst>
            <pc:docMk/>
            <pc:sldMk cId="0" sldId="259"/>
            <ac:spMk id="2" creationId="{33DD7D85-E690-C132-905A-BF361C41073F}"/>
          </ac:spMkLst>
        </pc:spChg>
      </pc:sldChg>
      <pc:sldChg chg="addSp modSp mod modTransition">
        <pc:chgData name="Abhinav Choudhary" userId="b374b038-7176-4d3b-97bd-e4e9dbb50d89" providerId="ADAL" clId="{995E0F2C-AC1C-4A97-B9F5-A685B6125F78}" dt="2023-04-04T18:39:48.624" v="587"/>
        <pc:sldMkLst>
          <pc:docMk/>
          <pc:sldMk cId="0" sldId="263"/>
        </pc:sldMkLst>
        <pc:spChg chg="add mod">
          <ac:chgData name="Abhinav Choudhary" userId="b374b038-7176-4d3b-97bd-e4e9dbb50d89" providerId="ADAL" clId="{995E0F2C-AC1C-4A97-B9F5-A685B6125F78}" dt="2023-04-04T17:23:06.215" v="555" actId="1076"/>
          <ac:spMkLst>
            <pc:docMk/>
            <pc:sldMk cId="0" sldId="263"/>
            <ac:spMk id="2" creationId="{09884553-B07C-A326-80C4-06A205F43B3C}"/>
          </ac:spMkLst>
        </pc:spChg>
        <pc:spChg chg="mod">
          <ac:chgData name="Abhinav Choudhary" userId="b374b038-7176-4d3b-97bd-e4e9dbb50d89" providerId="ADAL" clId="{995E0F2C-AC1C-4A97-B9F5-A685B6125F78}" dt="2023-04-04T17:22:41.321" v="535" actId="1076"/>
          <ac:spMkLst>
            <pc:docMk/>
            <pc:sldMk cId="0" sldId="263"/>
            <ac:spMk id="390" creationId="{00000000-0000-0000-0000-000000000000}"/>
          </ac:spMkLst>
        </pc:spChg>
      </pc:sldChg>
      <pc:sldChg chg="addSp modSp mod modTransition">
        <pc:chgData name="Abhinav Choudhary" userId="b374b038-7176-4d3b-97bd-e4e9dbb50d89" providerId="ADAL" clId="{995E0F2C-AC1C-4A97-B9F5-A685B6125F78}" dt="2023-04-04T18:39:48.624" v="587"/>
        <pc:sldMkLst>
          <pc:docMk/>
          <pc:sldMk cId="0" sldId="272"/>
        </pc:sldMkLst>
        <pc:spChg chg="add mod">
          <ac:chgData name="Abhinav Choudhary" userId="b374b038-7176-4d3b-97bd-e4e9dbb50d89" providerId="ADAL" clId="{995E0F2C-AC1C-4A97-B9F5-A685B6125F78}" dt="2023-04-04T17:23:40.104" v="562" actId="1076"/>
          <ac:spMkLst>
            <pc:docMk/>
            <pc:sldMk cId="0" sldId="272"/>
            <ac:spMk id="2" creationId="{C5DFC5A9-EDDC-FC36-2D65-8200F039DF28}"/>
          </ac:spMkLst>
        </pc:spChg>
      </pc:sldChg>
      <pc:sldChg chg="addSp modSp mod modTransition">
        <pc:chgData name="Abhinav Choudhary" userId="b374b038-7176-4d3b-97bd-e4e9dbb50d89" providerId="ADAL" clId="{995E0F2C-AC1C-4A97-B9F5-A685B6125F78}" dt="2023-04-04T18:39:48.624" v="587"/>
        <pc:sldMkLst>
          <pc:docMk/>
          <pc:sldMk cId="3821937327" sldId="295"/>
        </pc:sldMkLst>
        <pc:spChg chg="mod">
          <ac:chgData name="Abhinav Choudhary" userId="b374b038-7176-4d3b-97bd-e4e9dbb50d89" providerId="ADAL" clId="{995E0F2C-AC1C-4A97-B9F5-A685B6125F78}" dt="2023-04-04T17:33:27.926" v="580" actId="20577"/>
          <ac:spMkLst>
            <pc:docMk/>
            <pc:sldMk cId="3821937327" sldId="295"/>
            <ac:spMk id="10" creationId="{B930477D-A782-261A-6537-D6766072736B}"/>
          </ac:spMkLst>
        </pc:spChg>
        <pc:picChg chg="add mod">
          <ac:chgData name="Abhinav Choudhary" userId="b374b038-7176-4d3b-97bd-e4e9dbb50d89" providerId="ADAL" clId="{995E0F2C-AC1C-4A97-B9F5-A685B6125F78}" dt="2023-04-04T17:07:49.530" v="307" actId="1076"/>
          <ac:picMkLst>
            <pc:docMk/>
            <pc:sldMk cId="3821937327" sldId="295"/>
            <ac:picMk id="1026" creationId="{D38BB946-E4FD-0AFA-A340-CB7D0F1EBF41}"/>
          </ac:picMkLst>
        </pc:picChg>
      </pc:sldChg>
      <pc:sldChg chg="delSp modSp mod modTransition">
        <pc:chgData name="Abhinav Choudhary" userId="b374b038-7176-4d3b-97bd-e4e9dbb50d89" providerId="ADAL" clId="{995E0F2C-AC1C-4A97-B9F5-A685B6125F78}" dt="2023-04-04T18:39:48.624" v="587"/>
        <pc:sldMkLst>
          <pc:docMk/>
          <pc:sldMk cId="2835781131" sldId="296"/>
        </pc:sldMkLst>
        <pc:spChg chg="mod">
          <ac:chgData name="Abhinav Choudhary" userId="b374b038-7176-4d3b-97bd-e4e9dbb50d89" providerId="ADAL" clId="{995E0F2C-AC1C-4A97-B9F5-A685B6125F78}" dt="2023-04-04T17:17:39.070" v="460" actId="2711"/>
          <ac:spMkLst>
            <pc:docMk/>
            <pc:sldMk cId="2835781131" sldId="296"/>
            <ac:spMk id="2" creationId="{F0573890-8086-39BD-BE45-5AF54DEE26B4}"/>
          </ac:spMkLst>
        </pc:spChg>
        <pc:spChg chg="del">
          <ac:chgData name="Abhinav Choudhary" userId="b374b038-7176-4d3b-97bd-e4e9dbb50d89" providerId="ADAL" clId="{995E0F2C-AC1C-4A97-B9F5-A685B6125F78}" dt="2023-04-04T17:17:19.311" v="455" actId="478"/>
          <ac:spMkLst>
            <pc:docMk/>
            <pc:sldMk cId="2835781131" sldId="296"/>
            <ac:spMk id="7" creationId="{7C12644D-08D4-2DE3-6B33-FCA209DAB4BD}"/>
          </ac:spMkLst>
        </pc:spChg>
      </pc:sldChg>
      <pc:sldChg chg="modSp del mod modNotesTx">
        <pc:chgData name="Abhinav Choudhary" userId="b374b038-7176-4d3b-97bd-e4e9dbb50d89" providerId="ADAL" clId="{995E0F2C-AC1C-4A97-B9F5-A685B6125F78}" dt="2023-04-04T17:06:25.846" v="300" actId="47"/>
        <pc:sldMkLst>
          <pc:docMk/>
          <pc:sldMk cId="2128872659" sldId="297"/>
        </pc:sldMkLst>
        <pc:spChg chg="mod">
          <ac:chgData name="Abhinav Choudhary" userId="b374b038-7176-4d3b-97bd-e4e9dbb50d89" providerId="ADAL" clId="{995E0F2C-AC1C-4A97-B9F5-A685B6125F78}" dt="2023-04-04T17:05:28.761" v="290" actId="20577"/>
          <ac:spMkLst>
            <pc:docMk/>
            <pc:sldMk cId="2128872659" sldId="297"/>
            <ac:spMk id="4" creationId="{B89522B1-D128-5BCE-33CF-A909D4F5B44A}"/>
          </ac:spMkLst>
        </pc:spChg>
        <pc:picChg chg="mod">
          <ac:chgData name="Abhinav Choudhary" userId="b374b038-7176-4d3b-97bd-e4e9dbb50d89" providerId="ADAL" clId="{995E0F2C-AC1C-4A97-B9F5-A685B6125F78}" dt="2023-04-04T17:05:40.052" v="291" actId="1076"/>
          <ac:picMkLst>
            <pc:docMk/>
            <pc:sldMk cId="2128872659" sldId="297"/>
            <ac:picMk id="5" creationId="{DE374E56-B513-2966-20C8-6CADD48E21A7}"/>
          </ac:picMkLst>
        </pc:picChg>
      </pc:sldChg>
      <pc:sldChg chg="addSp modSp mod modTransition">
        <pc:chgData name="Abhinav Choudhary" userId="b374b038-7176-4d3b-97bd-e4e9dbb50d89" providerId="ADAL" clId="{995E0F2C-AC1C-4A97-B9F5-A685B6125F78}" dt="2023-04-04T18:39:48.624" v="587"/>
        <pc:sldMkLst>
          <pc:docMk/>
          <pc:sldMk cId="2732308803" sldId="299"/>
        </pc:sldMkLst>
        <pc:spChg chg="add mod">
          <ac:chgData name="Abhinav Choudhary" userId="b374b038-7176-4d3b-97bd-e4e9dbb50d89" providerId="ADAL" clId="{995E0F2C-AC1C-4A97-B9F5-A685B6125F78}" dt="2023-04-04T17:24:41.911" v="575" actId="1076"/>
          <ac:spMkLst>
            <pc:docMk/>
            <pc:sldMk cId="2732308803" sldId="299"/>
            <ac:spMk id="3" creationId="{FEBE22A9-9C38-97A9-A1E6-8E5D93183360}"/>
          </ac:spMkLst>
        </pc:spChg>
      </pc:sldChg>
      <pc:sldChg chg="del">
        <pc:chgData name="Abhinav Choudhary" userId="b374b038-7176-4d3b-97bd-e4e9dbb50d89" providerId="ADAL" clId="{995E0F2C-AC1C-4A97-B9F5-A685B6125F78}" dt="2023-04-04T17:15:00.667" v="423" actId="47"/>
        <pc:sldMkLst>
          <pc:docMk/>
          <pc:sldMk cId="1891255269" sldId="300"/>
        </pc:sldMkLst>
      </pc:sldChg>
      <pc:sldChg chg="modTransition">
        <pc:chgData name="Abhinav Choudhary" userId="b374b038-7176-4d3b-97bd-e4e9dbb50d89" providerId="ADAL" clId="{995E0F2C-AC1C-4A97-B9F5-A685B6125F78}" dt="2023-04-04T18:39:48.624" v="587"/>
        <pc:sldMkLst>
          <pc:docMk/>
          <pc:sldMk cId="831093159" sldId="301"/>
        </pc:sldMkLst>
      </pc:sldChg>
      <pc:sldChg chg="modSp mod modTransition">
        <pc:chgData name="Abhinav Choudhary" userId="b374b038-7176-4d3b-97bd-e4e9dbb50d89" providerId="ADAL" clId="{995E0F2C-AC1C-4A97-B9F5-A685B6125F78}" dt="2023-04-04T18:39:48.624" v="587"/>
        <pc:sldMkLst>
          <pc:docMk/>
          <pc:sldMk cId="1991215664" sldId="302"/>
        </pc:sldMkLst>
        <pc:spChg chg="mod">
          <ac:chgData name="Abhinav Choudhary" userId="b374b038-7176-4d3b-97bd-e4e9dbb50d89" providerId="ADAL" clId="{995E0F2C-AC1C-4A97-B9F5-A685B6125F78}" dt="2023-04-04T17:28:53.655" v="578" actId="113"/>
          <ac:spMkLst>
            <pc:docMk/>
            <pc:sldMk cId="1991215664" sldId="302"/>
            <ac:spMk id="7" creationId="{7C12644D-08D4-2DE3-6B33-FCA209DAB4BD}"/>
          </ac:spMkLst>
        </pc:spChg>
      </pc:sldChg>
      <pc:sldChg chg="add del">
        <pc:chgData name="Abhinav Choudhary" userId="b374b038-7176-4d3b-97bd-e4e9dbb50d89" providerId="ADAL" clId="{995E0F2C-AC1C-4A97-B9F5-A685B6125F78}" dt="2023-04-04T17:16:51.772" v="448" actId="47"/>
        <pc:sldMkLst>
          <pc:docMk/>
          <pc:sldMk cId="1460609441" sldId="303"/>
        </pc:sldMkLst>
      </pc:sldChg>
      <pc:sldChg chg="addSp modSp add mod modTransition">
        <pc:chgData name="Abhinav Choudhary" userId="b374b038-7176-4d3b-97bd-e4e9dbb50d89" providerId="ADAL" clId="{995E0F2C-AC1C-4A97-B9F5-A685B6125F78}" dt="2023-04-04T18:39:48.624" v="587"/>
        <pc:sldMkLst>
          <pc:docMk/>
          <pc:sldMk cId="838836811" sldId="304"/>
        </pc:sldMkLst>
        <pc:spChg chg="mod">
          <ac:chgData name="Abhinav Choudhary" userId="b374b038-7176-4d3b-97bd-e4e9dbb50d89" providerId="ADAL" clId="{995E0F2C-AC1C-4A97-B9F5-A685B6125F78}" dt="2023-04-04T17:06:05.439" v="294" actId="14100"/>
          <ac:spMkLst>
            <pc:docMk/>
            <pc:sldMk cId="838836811" sldId="304"/>
            <ac:spMk id="3" creationId="{E8F02E0A-6309-16E1-C208-41B6222DE3BD}"/>
          </ac:spMkLst>
        </pc:spChg>
        <pc:spChg chg="mod">
          <ac:chgData name="Abhinav Choudhary" userId="b374b038-7176-4d3b-97bd-e4e9dbb50d89" providerId="ADAL" clId="{995E0F2C-AC1C-4A97-B9F5-A685B6125F78}" dt="2023-04-04T17:13:18.166" v="409" actId="1076"/>
          <ac:spMkLst>
            <pc:docMk/>
            <pc:sldMk cId="838836811" sldId="304"/>
            <ac:spMk id="10" creationId="{B930477D-A782-261A-6537-D6766072736B}"/>
          </ac:spMkLst>
        </pc:spChg>
        <pc:picChg chg="add mod">
          <ac:chgData name="Abhinav Choudhary" userId="b374b038-7176-4d3b-97bd-e4e9dbb50d89" providerId="ADAL" clId="{995E0F2C-AC1C-4A97-B9F5-A685B6125F78}" dt="2023-04-04T17:06:23.167" v="299" actId="1076"/>
          <ac:picMkLst>
            <pc:docMk/>
            <pc:sldMk cId="838836811" sldId="304"/>
            <ac:picMk id="2" creationId="{B10E90FA-638D-365C-1BB4-8A01288B0EBA}"/>
          </ac:picMkLst>
        </pc:picChg>
      </pc:sldChg>
      <pc:sldChg chg="addSp delSp modSp add mod ord modTransition modNotesTx">
        <pc:chgData name="Abhinav Choudhary" userId="b374b038-7176-4d3b-97bd-e4e9dbb50d89" providerId="ADAL" clId="{995E0F2C-AC1C-4A97-B9F5-A685B6125F78}" dt="2023-04-04T18:39:48.624" v="587"/>
        <pc:sldMkLst>
          <pc:docMk/>
          <pc:sldMk cId="563234364" sldId="305"/>
        </pc:sldMkLst>
        <pc:spChg chg="del mod">
          <ac:chgData name="Abhinav Choudhary" userId="b374b038-7176-4d3b-97bd-e4e9dbb50d89" providerId="ADAL" clId="{995E0F2C-AC1C-4A97-B9F5-A685B6125F78}" dt="2023-04-04T17:19:34.706" v="498" actId="478"/>
          <ac:spMkLst>
            <pc:docMk/>
            <pc:sldMk cId="563234364" sldId="305"/>
            <ac:spMk id="3" creationId="{E8F02E0A-6309-16E1-C208-41B6222DE3BD}"/>
          </ac:spMkLst>
        </pc:spChg>
        <pc:spChg chg="add mod">
          <ac:chgData name="Abhinav Choudhary" userId="b374b038-7176-4d3b-97bd-e4e9dbb50d89" providerId="ADAL" clId="{995E0F2C-AC1C-4A97-B9F5-A685B6125F78}" dt="2023-04-04T17:19:44.584" v="514" actId="14100"/>
          <ac:spMkLst>
            <pc:docMk/>
            <pc:sldMk cId="563234364" sldId="305"/>
            <ac:spMk id="4" creationId="{E42D6DF3-6309-9906-4446-DCB971B3DFB0}"/>
          </ac:spMkLst>
        </pc:spChg>
        <pc:spChg chg="mod">
          <ac:chgData name="Abhinav Choudhary" userId="b374b038-7176-4d3b-97bd-e4e9dbb50d89" providerId="ADAL" clId="{995E0F2C-AC1C-4A97-B9F5-A685B6125F78}" dt="2023-04-04T17:20:03.401" v="518" actId="114"/>
          <ac:spMkLst>
            <pc:docMk/>
            <pc:sldMk cId="563234364" sldId="305"/>
            <ac:spMk id="10" creationId="{B930477D-A782-261A-6537-D6766072736B}"/>
          </ac:spMkLst>
        </pc:spChg>
        <pc:picChg chg="del">
          <ac:chgData name="Abhinav Choudhary" userId="b374b038-7176-4d3b-97bd-e4e9dbb50d89" providerId="ADAL" clId="{995E0F2C-AC1C-4A97-B9F5-A685B6125F78}" dt="2023-04-04T17:13:36.366" v="413" actId="478"/>
          <ac:picMkLst>
            <pc:docMk/>
            <pc:sldMk cId="563234364" sldId="305"/>
            <ac:picMk id="2" creationId="{B10E90FA-638D-365C-1BB4-8A01288B0EBA}"/>
          </ac:picMkLst>
        </pc:picChg>
      </pc:sldChg>
      <pc:sldChg chg="modSp add mod modTransition modNotesTx">
        <pc:chgData name="Abhinav Choudhary" userId="b374b038-7176-4d3b-97bd-e4e9dbb50d89" providerId="ADAL" clId="{995E0F2C-AC1C-4A97-B9F5-A685B6125F78}" dt="2023-04-04T18:39:48.624" v="587"/>
        <pc:sldMkLst>
          <pc:docMk/>
          <pc:sldMk cId="586889489" sldId="306"/>
        </pc:sldMkLst>
        <pc:spChg chg="mod">
          <ac:chgData name="Abhinav Choudhary" userId="b374b038-7176-4d3b-97bd-e4e9dbb50d89" providerId="ADAL" clId="{995E0F2C-AC1C-4A97-B9F5-A685B6125F78}" dt="2023-04-04T17:20:27.047" v="524" actId="20577"/>
          <ac:spMkLst>
            <pc:docMk/>
            <pc:sldMk cId="586889489" sldId="306"/>
            <ac:spMk id="3" creationId="{E8F02E0A-6309-16E1-C208-41B6222DE3BD}"/>
          </ac:spMkLst>
        </pc:spChg>
        <pc:spChg chg="mod">
          <ac:chgData name="Abhinav Choudhary" userId="b374b038-7176-4d3b-97bd-e4e9dbb50d89" providerId="ADAL" clId="{995E0F2C-AC1C-4A97-B9F5-A685B6125F78}" dt="2023-04-04T17:15:40.212" v="436" actId="1076"/>
          <ac:spMkLst>
            <pc:docMk/>
            <pc:sldMk cId="586889489" sldId="306"/>
            <ac:spMk id="10" creationId="{B930477D-A782-261A-6537-D6766072736B}"/>
          </ac:spMkLst>
        </pc:spChg>
      </pc:sldChg>
      <pc:sldMasterChg chg="delSldLayout">
        <pc:chgData name="Abhinav Choudhary" userId="b374b038-7176-4d3b-97bd-e4e9dbb50d89" providerId="ADAL" clId="{995E0F2C-AC1C-4A97-B9F5-A685B6125F78}" dt="2023-04-04T18:32:36.713" v="586" actId="47"/>
        <pc:sldMasterMkLst>
          <pc:docMk/>
          <pc:sldMasterMk cId="0" sldId="2147483691"/>
        </pc:sldMasterMkLst>
        <pc:sldLayoutChg chg="del">
          <pc:chgData name="Abhinav Choudhary" userId="b374b038-7176-4d3b-97bd-e4e9dbb50d89" providerId="ADAL" clId="{995E0F2C-AC1C-4A97-B9F5-A685B6125F78}" dt="2023-04-04T18:32:36.713" v="586" actId="47"/>
          <pc:sldLayoutMkLst>
            <pc:docMk/>
            <pc:sldMasterMk cId="0" sldId="2147483691"/>
            <pc:sldLayoutMk cId="0" sldId="2147483659"/>
          </pc:sldLayoutMkLst>
        </pc:sldLayoutChg>
        <pc:sldLayoutChg chg="del">
          <pc:chgData name="Abhinav Choudhary" userId="b374b038-7176-4d3b-97bd-e4e9dbb50d89" providerId="ADAL" clId="{995E0F2C-AC1C-4A97-B9F5-A685B6125F78}" dt="2023-04-04T17:06:25.846" v="300" actId="47"/>
          <pc:sldLayoutMkLst>
            <pc:docMk/>
            <pc:sldMasterMk cId="0" sldId="2147483691"/>
            <pc:sldLayoutMk cId="0" sldId="2147483686"/>
          </pc:sldLayoutMkLst>
        </pc:sldLayoutChg>
      </pc:sldMasterChg>
    </pc:docChg>
  </pc:docChgLst>
  <pc:docChgLst>
    <pc:chgData name="Shuolin Hu" userId="S::hu.shuo@northeastern.edu::48b0faef-ac94-400f-bcc6-f9e5caeb5121" providerId="AD" clId="Web-{DF9357D7-2919-4C36-98F5-F5401806A740}"/>
    <pc:docChg chg="addSld delSld modSld sldOrd">
      <pc:chgData name="Shuolin Hu" userId="S::hu.shuo@northeastern.edu::48b0faef-ac94-400f-bcc6-f9e5caeb5121" providerId="AD" clId="Web-{DF9357D7-2919-4C36-98F5-F5401806A740}" dt="2023-04-04T18:40:32.161" v="10" actId="20577"/>
      <pc:docMkLst>
        <pc:docMk/>
      </pc:docMkLst>
      <pc:sldChg chg="ord">
        <pc:chgData name="Shuolin Hu" userId="S::hu.shuo@northeastern.edu::48b0faef-ac94-400f-bcc6-f9e5caeb5121" providerId="AD" clId="Web-{DF9357D7-2919-4C36-98F5-F5401806A740}" dt="2023-04-04T18:22:46.498" v="1"/>
        <pc:sldMkLst>
          <pc:docMk/>
          <pc:sldMk cId="0" sldId="258"/>
        </pc:sldMkLst>
      </pc:sldChg>
      <pc:sldChg chg="addSp modSp add del">
        <pc:chgData name="Shuolin Hu" userId="S::hu.shuo@northeastern.edu::48b0faef-ac94-400f-bcc6-f9e5caeb5121" providerId="AD" clId="Web-{DF9357D7-2919-4C36-98F5-F5401806A740}" dt="2023-04-04T18:40:32.161" v="10" actId="20577"/>
        <pc:sldMkLst>
          <pc:docMk/>
          <pc:sldMk cId="2835781131" sldId="296"/>
        </pc:sldMkLst>
        <pc:spChg chg="add mod">
          <ac:chgData name="Shuolin Hu" userId="S::hu.shuo@northeastern.edu::48b0faef-ac94-400f-bcc6-f9e5caeb5121" providerId="AD" clId="Web-{DF9357D7-2919-4C36-98F5-F5401806A740}" dt="2023-04-04T18:40:32.161" v="10" actId="20577"/>
          <ac:spMkLst>
            <pc:docMk/>
            <pc:sldMk cId="2835781131" sldId="296"/>
            <ac:spMk id="3" creationId="{3163A759-F2DD-AB24-A785-3E1EF1350007}"/>
          </ac:spMkLst>
        </pc:spChg>
      </pc:sldChg>
      <pc:sldChg chg="new del">
        <pc:chgData name="Shuolin Hu" userId="S::hu.shuo@northeastern.edu::48b0faef-ac94-400f-bcc6-f9e5caeb5121" providerId="AD" clId="Web-{DF9357D7-2919-4C36-98F5-F5401806A740}" dt="2023-04-04T18:39:34.626" v="5"/>
        <pc:sldMkLst>
          <pc:docMk/>
          <pc:sldMk cId="2825525123" sldId="307"/>
        </pc:sldMkLst>
      </pc:sldChg>
    </pc:docChg>
  </pc:docChgLst>
  <pc:docChgLst>
    <pc:chgData name="Rishik Kumar Katam" userId="S::katam.r@northeastern.edu::7eed1cd2-04c0-49e0-bb53-e62cc49b82dd" providerId="AD" clId="Web-{30BF3350-E022-408A-A367-2DD6A7311312}"/>
    <pc:docChg chg="modSld">
      <pc:chgData name="Rishik Kumar Katam" userId="S::katam.r@northeastern.edu::7eed1cd2-04c0-49e0-bb53-e62cc49b82dd" providerId="AD" clId="Web-{30BF3350-E022-408A-A367-2DD6A7311312}" dt="2023-04-03T23:58:14.900" v="53" actId="20577"/>
      <pc:docMkLst>
        <pc:docMk/>
      </pc:docMkLst>
      <pc:sldChg chg="modSp">
        <pc:chgData name="Rishik Kumar Katam" userId="S::katam.r@northeastern.edu::7eed1cd2-04c0-49e0-bb53-e62cc49b82dd" providerId="AD" clId="Web-{30BF3350-E022-408A-A367-2DD6A7311312}" dt="2023-04-03T23:58:14.900" v="53" actId="20577"/>
        <pc:sldMkLst>
          <pc:docMk/>
          <pc:sldMk cId="1991215664" sldId="302"/>
        </pc:sldMkLst>
        <pc:spChg chg="mod">
          <ac:chgData name="Rishik Kumar Katam" userId="S::katam.r@northeastern.edu::7eed1cd2-04c0-49e0-bb53-e62cc49b82dd" providerId="AD" clId="Web-{30BF3350-E022-408A-A367-2DD6A7311312}" dt="2023-04-03T23:58:14.900" v="53" actId="20577"/>
          <ac:spMkLst>
            <pc:docMk/>
            <pc:sldMk cId="1991215664" sldId="302"/>
            <ac:spMk id="7" creationId="{7C12644D-08D4-2DE3-6B33-FCA209DAB4BD}"/>
          </ac:spMkLst>
        </pc:spChg>
      </pc:sldChg>
    </pc:docChg>
  </pc:docChgLst>
  <pc:docChgLst>
    <pc:chgData name="Abhinav Choudhary" userId="S::choudhary.ab@northeastern.edu::b374b038-7176-4d3b-97bd-e4e9dbb50d89" providerId="AD" clId="Web-{8E6F150F-130A-4246-B309-31547BFA3B25}"/>
    <pc:docChg chg="modSld">
      <pc:chgData name="Abhinav Choudhary" userId="S::choudhary.ab@northeastern.edu::b374b038-7176-4d3b-97bd-e4e9dbb50d89" providerId="AD" clId="Web-{8E6F150F-130A-4246-B309-31547BFA3B25}" dt="2023-04-03T01:28:54.881" v="0" actId="20577"/>
      <pc:docMkLst>
        <pc:docMk/>
      </pc:docMkLst>
      <pc:sldChg chg="modSp">
        <pc:chgData name="Abhinav Choudhary" userId="S::choudhary.ab@northeastern.edu::b374b038-7176-4d3b-97bd-e4e9dbb50d89" providerId="AD" clId="Web-{8E6F150F-130A-4246-B309-31547BFA3B25}" dt="2023-04-03T01:28:54.881" v="0" actId="20577"/>
        <pc:sldMkLst>
          <pc:docMk/>
          <pc:sldMk cId="831093159" sldId="301"/>
        </pc:sldMkLst>
        <pc:spChg chg="mod">
          <ac:chgData name="Abhinav Choudhary" userId="S::choudhary.ab@northeastern.edu::b374b038-7176-4d3b-97bd-e4e9dbb50d89" providerId="AD" clId="Web-{8E6F150F-130A-4246-B309-31547BFA3B25}" dt="2023-04-03T01:28:54.881" v="0" actId="20577"/>
          <ac:spMkLst>
            <pc:docMk/>
            <pc:sldMk cId="831093159" sldId="301"/>
            <ac:spMk id="5" creationId="{C03BF09B-FFAD-C3EF-DD02-92492E75A4FC}"/>
          </ac:spMkLst>
        </pc:spChg>
      </pc:sldChg>
    </pc:docChg>
  </pc:docChgLst>
  <pc:docChgLst>
    <pc:chgData name="Shuolin Hu" userId="S::hu.shuo@northeastern.edu::48b0faef-ac94-400f-bcc6-f9e5caeb5121" providerId="AD" clId="Web-{45685330-FBAC-4C38-8BFA-2497C36B9FDF}"/>
    <pc:docChg chg="modSld">
      <pc:chgData name="Shuolin Hu" userId="S::hu.shuo@northeastern.edu::48b0faef-ac94-400f-bcc6-f9e5caeb5121" providerId="AD" clId="Web-{45685330-FBAC-4C38-8BFA-2497C36B9FDF}" dt="2023-04-04T06:59:55.863" v="165" actId="20577"/>
      <pc:docMkLst>
        <pc:docMk/>
      </pc:docMkLst>
      <pc:sldChg chg="addSp delSp modSp">
        <pc:chgData name="Shuolin Hu" userId="S::hu.shuo@northeastern.edu::48b0faef-ac94-400f-bcc6-f9e5caeb5121" providerId="AD" clId="Web-{45685330-FBAC-4C38-8BFA-2497C36B9FDF}" dt="2023-04-04T06:43:01.036" v="98" actId="20577"/>
        <pc:sldMkLst>
          <pc:docMk/>
          <pc:sldMk cId="0" sldId="256"/>
        </pc:sldMkLst>
        <pc:spChg chg="add mod">
          <ac:chgData name="Shuolin Hu" userId="S::hu.shuo@northeastern.edu::48b0faef-ac94-400f-bcc6-f9e5caeb5121" providerId="AD" clId="Web-{45685330-FBAC-4C38-8BFA-2497C36B9FDF}" dt="2023-04-04T06:42:26.566" v="92" actId="1076"/>
          <ac:spMkLst>
            <pc:docMk/>
            <pc:sldMk cId="0" sldId="256"/>
            <ac:spMk id="3" creationId="{301E48B8-FD57-9454-0944-864143FE798E}"/>
          </ac:spMkLst>
        </pc:spChg>
        <pc:spChg chg="del mod">
          <ac:chgData name="Shuolin Hu" userId="S::hu.shuo@northeastern.edu::48b0faef-ac94-400f-bcc6-f9e5caeb5121" providerId="AD" clId="Web-{45685330-FBAC-4C38-8BFA-2497C36B9FDF}" dt="2023-04-04T06:37:50.605" v="67"/>
          <ac:spMkLst>
            <pc:docMk/>
            <pc:sldMk cId="0" sldId="256"/>
            <ac:spMk id="277" creationId="{00000000-0000-0000-0000-000000000000}"/>
          </ac:spMkLst>
        </pc:spChg>
        <pc:spChg chg="mod">
          <ac:chgData name="Shuolin Hu" userId="S::hu.shuo@northeastern.edu::48b0faef-ac94-400f-bcc6-f9e5caeb5121" providerId="AD" clId="Web-{45685330-FBAC-4C38-8BFA-2497C36B9FDF}" dt="2023-04-04T06:36:56.620" v="60" actId="20577"/>
          <ac:spMkLst>
            <pc:docMk/>
            <pc:sldMk cId="0" sldId="256"/>
            <ac:spMk id="278" creationId="{00000000-0000-0000-0000-000000000000}"/>
          </ac:spMkLst>
        </pc:spChg>
        <pc:spChg chg="mod">
          <ac:chgData name="Shuolin Hu" userId="S::hu.shuo@northeastern.edu::48b0faef-ac94-400f-bcc6-f9e5caeb5121" providerId="AD" clId="Web-{45685330-FBAC-4C38-8BFA-2497C36B9FDF}" dt="2023-04-04T06:43:01.036" v="98" actId="20577"/>
          <ac:spMkLst>
            <pc:docMk/>
            <pc:sldMk cId="0" sldId="256"/>
            <ac:spMk id="279" creationId="{00000000-0000-0000-0000-000000000000}"/>
          </ac:spMkLst>
        </pc:spChg>
      </pc:sldChg>
      <pc:sldChg chg="addSp modSp">
        <pc:chgData name="Shuolin Hu" userId="S::hu.shuo@northeastern.edu::48b0faef-ac94-400f-bcc6-f9e5caeb5121" providerId="AD" clId="Web-{45685330-FBAC-4C38-8BFA-2497C36B9FDF}" dt="2023-04-04T06:54:32.479" v="151" actId="1076"/>
        <pc:sldMkLst>
          <pc:docMk/>
          <pc:sldMk cId="0" sldId="259"/>
        </pc:sldMkLst>
        <pc:spChg chg="add mod">
          <ac:chgData name="Shuolin Hu" userId="S::hu.shuo@northeastern.edu::48b0faef-ac94-400f-bcc6-f9e5caeb5121" providerId="AD" clId="Web-{45685330-FBAC-4C38-8BFA-2497C36B9FDF}" dt="2023-04-04T06:54:32.479" v="151" actId="1076"/>
          <ac:spMkLst>
            <pc:docMk/>
            <pc:sldMk cId="0" sldId="259"/>
            <ac:spMk id="2" creationId="{33DD7D85-E690-C132-905A-BF361C41073F}"/>
          </ac:spMkLst>
        </pc:spChg>
      </pc:sldChg>
      <pc:sldChg chg="addSp modSp">
        <pc:chgData name="Shuolin Hu" userId="S::hu.shuo@northeastern.edu::48b0faef-ac94-400f-bcc6-f9e5caeb5121" providerId="AD" clId="Web-{45685330-FBAC-4C38-8BFA-2497C36B9FDF}" dt="2023-04-04T06:59:55.863" v="165" actId="20577"/>
        <pc:sldMkLst>
          <pc:docMk/>
          <pc:sldMk cId="2835781131" sldId="296"/>
        </pc:sldMkLst>
        <pc:spChg chg="add mod">
          <ac:chgData name="Shuolin Hu" userId="S::hu.shuo@northeastern.edu::48b0faef-ac94-400f-bcc6-f9e5caeb5121" providerId="AD" clId="Web-{45685330-FBAC-4C38-8BFA-2497C36B9FDF}" dt="2023-04-04T06:56:02.778" v="163" actId="20577"/>
          <ac:spMkLst>
            <pc:docMk/>
            <pc:sldMk cId="2835781131" sldId="296"/>
            <ac:spMk id="2" creationId="{F0573890-8086-39BD-BE45-5AF54DEE26B4}"/>
          </ac:spMkLst>
        </pc:spChg>
        <pc:spChg chg="mod">
          <ac:chgData name="Shuolin Hu" userId="S::hu.shuo@northeastern.edu::48b0faef-ac94-400f-bcc6-f9e5caeb5121" providerId="AD" clId="Web-{45685330-FBAC-4C38-8BFA-2497C36B9FDF}" dt="2023-04-04T06:59:55.863" v="165" actId="20577"/>
          <ac:spMkLst>
            <pc:docMk/>
            <pc:sldMk cId="2835781131" sldId="296"/>
            <ac:spMk id="7" creationId="{7C12644D-08D4-2DE3-6B33-FCA209DAB4BD}"/>
          </ac:spMkLst>
        </pc:spChg>
      </pc:sldChg>
      <pc:sldChg chg="delSp modSp">
        <pc:chgData name="Shuolin Hu" userId="S::hu.shuo@northeastern.edu::48b0faef-ac94-400f-bcc6-f9e5caeb5121" providerId="AD" clId="Web-{45685330-FBAC-4C38-8BFA-2497C36B9FDF}" dt="2023-04-04T06:40:01.172" v="81" actId="1076"/>
        <pc:sldMkLst>
          <pc:docMk/>
          <pc:sldMk cId="831093159" sldId="301"/>
        </pc:sldMkLst>
        <pc:spChg chg="del">
          <ac:chgData name="Shuolin Hu" userId="S::hu.shuo@northeastern.edu::48b0faef-ac94-400f-bcc6-f9e5caeb5121" providerId="AD" clId="Web-{45685330-FBAC-4C38-8BFA-2497C36B9FDF}" dt="2023-04-04T06:39:30.343" v="79"/>
          <ac:spMkLst>
            <pc:docMk/>
            <pc:sldMk cId="831093159" sldId="301"/>
            <ac:spMk id="5" creationId="{C03BF09B-FFAD-C3EF-DD02-92492E75A4FC}"/>
          </ac:spMkLst>
        </pc:spChg>
        <pc:spChg chg="mod">
          <ac:chgData name="Shuolin Hu" userId="S::hu.shuo@northeastern.edu::48b0faef-ac94-400f-bcc6-f9e5caeb5121" providerId="AD" clId="Web-{45685330-FBAC-4C38-8BFA-2497C36B9FDF}" dt="2023-04-04T06:39:52.093" v="80" actId="1076"/>
          <ac:spMkLst>
            <pc:docMk/>
            <pc:sldMk cId="831093159" sldId="301"/>
            <ac:spMk id="6" creationId="{8F2C9A06-4268-5475-1222-C4AC44A84C91}"/>
          </ac:spMkLst>
        </pc:spChg>
        <pc:spChg chg="mod">
          <ac:chgData name="Shuolin Hu" userId="S::hu.shuo@northeastern.edu::48b0faef-ac94-400f-bcc6-f9e5caeb5121" providerId="AD" clId="Web-{45685330-FBAC-4C38-8BFA-2497C36B9FDF}" dt="2023-04-04T06:40:01.172" v="81" actId="1076"/>
          <ac:spMkLst>
            <pc:docMk/>
            <pc:sldMk cId="831093159" sldId="301"/>
            <ac:spMk id="325" creationId="{00000000-0000-0000-0000-000000000000}"/>
          </ac:spMkLst>
        </pc:spChg>
      </pc:sldChg>
    </pc:docChg>
  </pc:docChgLst>
  <pc:docChgLst>
    <pc:chgData name="Yufan Gao" userId="fde7a2b3-3ad6-4030-9c1a-c25e0e8f8cc7" providerId="ADAL" clId="{A792C204-748A-48EE-8EA9-2E48773E752A}"/>
    <pc:docChg chg="undo redo custSel addSld modSld">
      <pc:chgData name="Yufan Gao" userId="fde7a2b3-3ad6-4030-9c1a-c25e0e8f8cc7" providerId="ADAL" clId="{A792C204-748A-48EE-8EA9-2E48773E752A}" dt="2023-04-04T05:54:29.467" v="29" actId="1076"/>
      <pc:docMkLst>
        <pc:docMk/>
      </pc:docMkLst>
      <pc:sldChg chg="addSp modSp add mod">
        <pc:chgData name="Yufan Gao" userId="fde7a2b3-3ad6-4030-9c1a-c25e0e8f8cc7" providerId="ADAL" clId="{A792C204-748A-48EE-8EA9-2E48773E752A}" dt="2023-04-04T05:54:29.467" v="29" actId="1076"/>
        <pc:sldMkLst>
          <pc:docMk/>
          <pc:sldMk cId="1460609441" sldId="303"/>
        </pc:sldMkLst>
        <pc:spChg chg="add mod">
          <ac:chgData name="Yufan Gao" userId="fde7a2b3-3ad6-4030-9c1a-c25e0e8f8cc7" providerId="ADAL" clId="{A792C204-748A-48EE-8EA9-2E48773E752A}" dt="2023-04-04T05:54:29.467" v="29" actId="1076"/>
          <ac:spMkLst>
            <pc:docMk/>
            <pc:sldMk cId="1460609441" sldId="303"/>
            <ac:spMk id="2" creationId="{FF5C8E11-6509-862C-BAC3-18F9C1ADAB26}"/>
          </ac:spMkLst>
        </pc:spChg>
        <pc:spChg chg="mod">
          <ac:chgData name="Yufan Gao" userId="fde7a2b3-3ad6-4030-9c1a-c25e0e8f8cc7" providerId="ADAL" clId="{A792C204-748A-48EE-8EA9-2E48773E752A}" dt="2023-04-04T05:53:49.782" v="17" actId="1076"/>
          <ac:spMkLst>
            <pc:docMk/>
            <pc:sldMk cId="1460609441" sldId="303"/>
            <ac:spMk id="5" creationId="{72A5FC5E-57B9-A5D2-C10C-BC7DBE1E7153}"/>
          </ac:spMkLst>
        </pc:spChg>
      </pc:sldChg>
    </pc:docChg>
  </pc:docChgLst>
  <pc:docChgLst>
    <pc:chgData name="Zhijun Yu" userId="S::yu.zhiju@northeastern.edu::4b242d16-7fa4-4a1d-813d-2b69864ac11f" providerId="AD" clId="Web-{6A2C0E4F-8B73-461C-833A-718E8068264B}"/>
    <pc:docChg chg="modSld">
      <pc:chgData name="Zhijun Yu" userId="S::yu.zhiju@northeastern.edu::4b242d16-7fa4-4a1d-813d-2b69864ac11f" providerId="AD" clId="Web-{6A2C0E4F-8B73-461C-833A-718E8068264B}" dt="2023-04-04T18:37:16.274" v="7" actId="20577"/>
      <pc:docMkLst>
        <pc:docMk/>
      </pc:docMkLst>
      <pc:sldChg chg="modSp">
        <pc:chgData name="Zhijun Yu" userId="S::yu.zhiju@northeastern.edu::4b242d16-7fa4-4a1d-813d-2b69864ac11f" providerId="AD" clId="Web-{6A2C0E4F-8B73-461C-833A-718E8068264B}" dt="2023-04-04T18:37:16.274" v="7" actId="20577"/>
        <pc:sldMkLst>
          <pc:docMk/>
          <pc:sldMk cId="563234364" sldId="305"/>
        </pc:sldMkLst>
        <pc:spChg chg="mod">
          <ac:chgData name="Zhijun Yu" userId="S::yu.zhiju@northeastern.edu::4b242d16-7fa4-4a1d-813d-2b69864ac11f" providerId="AD" clId="Web-{6A2C0E4F-8B73-461C-833A-718E8068264B}" dt="2023-04-04T18:37:16.274" v="7" actId="20577"/>
          <ac:spMkLst>
            <pc:docMk/>
            <pc:sldMk cId="563234364" sldId="305"/>
            <ac:spMk id="10" creationId="{B930477D-A782-261A-6537-D6766072736B}"/>
          </ac:spMkLst>
        </pc:spChg>
      </pc:sldChg>
    </pc:docChg>
  </pc:docChgLst>
  <pc:docChgLst>
    <pc:chgData name="Abhinav Choudhary" userId="S::choudhary.ab@northeastern.edu::b374b038-7176-4d3b-97bd-e4e9dbb50d89" providerId="AD" clId="Web-{7E06119B-19A6-4F15-BA3D-A008B236D7D1}"/>
    <pc:docChg chg="modSld">
      <pc:chgData name="Abhinav Choudhary" userId="S::choudhary.ab@northeastern.edu::b374b038-7176-4d3b-97bd-e4e9dbb50d89" providerId="AD" clId="Web-{7E06119B-19A6-4F15-BA3D-A008B236D7D1}" dt="2023-04-05T01:39:01.392" v="0"/>
      <pc:docMkLst>
        <pc:docMk/>
      </pc:docMkLst>
      <pc:sldChg chg="delSp">
        <pc:chgData name="Abhinav Choudhary" userId="S::choudhary.ab@northeastern.edu::b374b038-7176-4d3b-97bd-e4e9dbb50d89" providerId="AD" clId="Web-{7E06119B-19A6-4F15-BA3D-A008B236D7D1}" dt="2023-04-05T01:39:01.392" v="0"/>
        <pc:sldMkLst>
          <pc:docMk/>
          <pc:sldMk cId="2835781131" sldId="296"/>
        </pc:sldMkLst>
        <pc:spChg chg="del">
          <ac:chgData name="Abhinav Choudhary" userId="S::choudhary.ab@northeastern.edu::b374b038-7176-4d3b-97bd-e4e9dbb50d89" providerId="AD" clId="Web-{7E06119B-19A6-4F15-BA3D-A008B236D7D1}" dt="2023-04-05T01:39:01.392" v="0"/>
          <ac:spMkLst>
            <pc:docMk/>
            <pc:sldMk cId="2835781131" sldId="296"/>
            <ac:spMk id="3" creationId="{3163A759-F2DD-AB24-A785-3E1EF1350007}"/>
          </ac:spMkLst>
        </pc:spChg>
      </pc:sldChg>
    </pc:docChg>
  </pc:docChgLst>
  <pc:docChgLst>
    <pc:chgData name="Zhijun Yu" userId="S::yu.zhiju@northeastern.edu::4b242d16-7fa4-4a1d-813d-2b69864ac11f" providerId="AD" clId="Web-{30CC9B34-1AA8-4633-8DDF-7C532DD1ED7C}"/>
    <pc:docChg chg="modSld">
      <pc:chgData name="Zhijun Yu" userId="S::yu.zhiju@northeastern.edu::4b242d16-7fa4-4a1d-813d-2b69864ac11f" providerId="AD" clId="Web-{30CC9B34-1AA8-4633-8DDF-7C532DD1ED7C}" dt="2023-04-04T00:34:33.283" v="139" actId="1076"/>
      <pc:docMkLst>
        <pc:docMk/>
      </pc:docMkLst>
      <pc:sldChg chg="addSp modSp">
        <pc:chgData name="Zhijun Yu" userId="S::yu.zhiju@northeastern.edu::4b242d16-7fa4-4a1d-813d-2b69864ac11f" providerId="AD" clId="Web-{30CC9B34-1AA8-4633-8DDF-7C532DD1ED7C}" dt="2023-04-04T00:34:33.283" v="139" actId="1076"/>
        <pc:sldMkLst>
          <pc:docMk/>
          <pc:sldMk cId="1891255269" sldId="300"/>
        </pc:sldMkLst>
        <pc:spChg chg="add mod">
          <ac:chgData name="Zhijun Yu" userId="S::yu.zhiju@northeastern.edu::4b242d16-7fa4-4a1d-813d-2b69864ac11f" providerId="AD" clId="Web-{30CC9B34-1AA8-4633-8DDF-7C532DD1ED7C}" dt="2023-04-04T00:33:35.186" v="138" actId="20577"/>
          <ac:spMkLst>
            <pc:docMk/>
            <pc:sldMk cId="1891255269" sldId="300"/>
            <ac:spMk id="2" creationId="{2F2DAD02-69A5-73C5-2A40-ECDF06B8E023}"/>
          </ac:spMkLst>
        </pc:spChg>
        <pc:spChg chg="mod">
          <ac:chgData name="Zhijun Yu" userId="S::yu.zhiju@northeastern.edu::4b242d16-7fa4-4a1d-813d-2b69864ac11f" providerId="AD" clId="Web-{30CC9B34-1AA8-4633-8DDF-7C532DD1ED7C}" dt="2023-04-04T00:34:33.283" v="139" actId="1076"/>
          <ac:spMkLst>
            <pc:docMk/>
            <pc:sldMk cId="1891255269" sldId="300"/>
            <ac:spMk id="5" creationId="{72A5FC5E-57B9-A5D2-C10C-BC7DBE1E71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a:t>
            </a:r>
            <a:r>
              <a:rPr lang="en-IN" sz="1800" b="1">
                <a:effectLst/>
                <a:latin typeface="Calibri" panose="020F0502020204030204" pitchFamily="34" charset="0"/>
                <a:ea typeface="Calibri" panose="020F0502020204030204" pitchFamily="34" charset="0"/>
                <a:cs typeface="Times New Roman" panose="02020603050405020304" pitchFamily="18" charset="0"/>
              </a:rPr>
              <a:t>ethical issue</a:t>
            </a:r>
            <a:r>
              <a:rPr lang="en-IN" sz="1800">
                <a:effectLst/>
                <a:latin typeface="Calibri" panose="020F0502020204030204" pitchFamily="34" charset="0"/>
                <a:ea typeface="Calibri" panose="020F0502020204030204" pitchFamily="34" charset="0"/>
                <a:cs typeface="Times New Roman" panose="02020603050405020304" pitchFamily="18" charset="0"/>
              </a:rPr>
              <a:t> at the center of the controversy surrounding Apple's practice of slowing down older iPhones was the </a:t>
            </a:r>
            <a:r>
              <a:rPr lang="en-IN" sz="1800" b="1">
                <a:effectLst/>
                <a:latin typeface="Calibri" panose="020F0502020204030204" pitchFamily="34" charset="0"/>
                <a:ea typeface="Calibri" panose="020F0502020204030204" pitchFamily="34" charset="0"/>
                <a:cs typeface="Times New Roman" panose="02020603050405020304" pitchFamily="18" charset="0"/>
              </a:rPr>
              <a:t>company's lack of transparency and the perceived deception of its customers</a:t>
            </a:r>
            <a:r>
              <a:rPr lang="en-IN" sz="1800">
                <a:effectLst/>
                <a:latin typeface="Calibri" panose="020F0502020204030204" pitchFamily="34" charset="0"/>
                <a:ea typeface="Calibri" panose="020F0502020204030204" pitchFamily="34" charset="0"/>
                <a:cs typeface="Times New Roman" panose="02020603050405020304" pitchFamily="18" charset="0"/>
              </a:rPr>
              <a:t>. Many users felt that Apple had intentionally slowed down their devices without informing them, and that the company had encouraged them to purchase new devices rather than addressing the underlying issue.</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This issue raises broader questions about the </a:t>
            </a:r>
            <a:r>
              <a:rPr lang="en-IN" sz="1800" b="1">
                <a:effectLst/>
                <a:latin typeface="Calibri" panose="020F0502020204030204" pitchFamily="34" charset="0"/>
                <a:ea typeface="Calibri" panose="020F0502020204030204" pitchFamily="34" charset="0"/>
                <a:cs typeface="Times New Roman" panose="02020603050405020304" pitchFamily="18" charset="0"/>
              </a:rPr>
              <a:t>ethics of planned obsolescence</a:t>
            </a:r>
            <a:r>
              <a:rPr lang="en-IN" sz="1800">
                <a:effectLst/>
                <a:latin typeface="Calibri" panose="020F0502020204030204" pitchFamily="34" charset="0"/>
                <a:ea typeface="Calibri" panose="020F0502020204030204" pitchFamily="34" charset="0"/>
                <a:cs typeface="Times New Roman" panose="02020603050405020304" pitchFamily="18" charset="0"/>
              </a:rPr>
              <a:t>, which refers to the </a:t>
            </a:r>
            <a:r>
              <a:rPr lang="en-IN" sz="1800" b="1">
                <a:effectLst/>
                <a:latin typeface="Calibri" panose="020F0502020204030204" pitchFamily="34" charset="0"/>
                <a:ea typeface="Calibri" panose="020F0502020204030204" pitchFamily="34" charset="0"/>
                <a:cs typeface="Times New Roman" panose="02020603050405020304" pitchFamily="18" charset="0"/>
              </a:rPr>
              <a:t>practice of designing products with a limited lifespan in order to encourage consumers to purchase newer models</a:t>
            </a:r>
            <a:r>
              <a:rPr lang="en-IN" sz="1800">
                <a:effectLst/>
                <a:latin typeface="Calibri" panose="020F0502020204030204" pitchFamily="34" charset="0"/>
                <a:ea typeface="Calibri" panose="020F0502020204030204" pitchFamily="34" charset="0"/>
                <a:cs typeface="Times New Roman" panose="02020603050405020304" pitchFamily="18" charset="0"/>
              </a:rPr>
              <a:t>. While planned obsolescence can be a legitimate business strategy, it can also be seen as unethical if it is designed to intentionally deceive or exploit consumers.</a:t>
            </a:r>
          </a:p>
          <a:p>
            <a:pPr>
              <a:lnSpc>
                <a:spcPct val="107000"/>
              </a:lnSpc>
              <a:spcAft>
                <a:spcPts val="80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One key learning</a:t>
            </a:r>
            <a:r>
              <a:rPr lang="en-IN" sz="1800">
                <a:effectLst/>
                <a:latin typeface="Calibri" panose="020F0502020204030204" pitchFamily="34" charset="0"/>
                <a:ea typeface="Calibri" panose="020F0502020204030204" pitchFamily="34" charset="0"/>
                <a:cs typeface="Times New Roman" panose="02020603050405020304" pitchFamily="18" charset="0"/>
              </a:rPr>
              <a:t> from the Apple case is the </a:t>
            </a:r>
            <a:r>
              <a:rPr lang="en-IN" sz="1800" b="1">
                <a:effectLst/>
                <a:latin typeface="Calibri" panose="020F0502020204030204" pitchFamily="34" charset="0"/>
                <a:ea typeface="Calibri" panose="020F0502020204030204" pitchFamily="34" charset="0"/>
                <a:cs typeface="Times New Roman" panose="02020603050405020304" pitchFamily="18" charset="0"/>
              </a:rPr>
              <a:t>importance of transparency and honesty in business practices</a:t>
            </a:r>
            <a:r>
              <a:rPr lang="en-IN" sz="1800">
                <a:effectLst/>
                <a:latin typeface="Calibri" panose="020F0502020204030204" pitchFamily="34" charset="0"/>
                <a:ea typeface="Calibri" panose="020F0502020204030204" pitchFamily="34" charset="0"/>
                <a:cs typeface="Times New Roman" panose="02020603050405020304" pitchFamily="18" charset="0"/>
              </a:rPr>
              <a:t>. Companies that are upfront about the performance of their products and the impact of software updates on device performance are more likely to build trust with their customers and avoid damaging controversies like the one that Apple faced.</a:t>
            </a:r>
          </a:p>
          <a:p>
            <a:pPr>
              <a:lnSpc>
                <a:spcPct val="107000"/>
              </a:lnSpc>
              <a:spcAft>
                <a:spcPts val="80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Another key learning</a:t>
            </a:r>
            <a:r>
              <a:rPr lang="en-IN" sz="1800">
                <a:effectLst/>
                <a:latin typeface="Calibri" panose="020F0502020204030204" pitchFamily="34" charset="0"/>
                <a:ea typeface="Calibri" panose="020F0502020204030204" pitchFamily="34" charset="0"/>
                <a:cs typeface="Times New Roman" panose="02020603050405020304" pitchFamily="18" charset="0"/>
              </a:rPr>
              <a:t> is the </a:t>
            </a:r>
            <a:r>
              <a:rPr lang="en-IN" sz="1800" b="1">
                <a:effectLst/>
                <a:latin typeface="Calibri" panose="020F0502020204030204" pitchFamily="34" charset="0"/>
                <a:ea typeface="Calibri" panose="020F0502020204030204" pitchFamily="34" charset="0"/>
                <a:cs typeface="Times New Roman" panose="02020603050405020304" pitchFamily="18" charset="0"/>
              </a:rPr>
              <a:t>importance of consumer protection laws and regulatory oversight</a:t>
            </a:r>
            <a:r>
              <a:rPr lang="en-IN" sz="1800">
                <a:effectLst/>
                <a:latin typeface="Calibri" panose="020F0502020204030204" pitchFamily="34" charset="0"/>
                <a:ea typeface="Calibri" panose="020F0502020204030204" pitchFamily="34" charset="0"/>
                <a:cs typeface="Times New Roman" panose="02020603050405020304" pitchFamily="18" charset="0"/>
              </a:rPr>
              <a:t> in ensuring that companies are held accountable for their actions. In the case of Apple, both the class-action lawsuit and the fine levied by the Italian Competition Authority served as important checks on the company's practices and highlighted the need for greater transparency and consumer protections in the technology industry.</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Overall, the Apple controversy serves as a </a:t>
            </a:r>
            <a:r>
              <a:rPr lang="en-IN" sz="1800" b="1">
                <a:effectLst/>
                <a:latin typeface="Calibri" panose="020F0502020204030204" pitchFamily="34" charset="0"/>
                <a:ea typeface="Calibri" panose="020F0502020204030204" pitchFamily="34" charset="0"/>
                <a:cs typeface="Times New Roman" panose="02020603050405020304" pitchFamily="18" charset="0"/>
              </a:rPr>
              <a:t>reminder that companies have a responsibility to act ethically and transparently</a:t>
            </a:r>
            <a:r>
              <a:rPr lang="en-IN" sz="1800">
                <a:effectLst/>
                <a:latin typeface="Calibri" panose="020F0502020204030204" pitchFamily="34" charset="0"/>
                <a:ea typeface="Calibri" panose="020F0502020204030204" pitchFamily="34" charset="0"/>
                <a:cs typeface="Times New Roman" panose="02020603050405020304" pitchFamily="18" charset="0"/>
              </a:rPr>
              <a:t>, and that consumers have a right to expect honesty and fairness in the products and services that they purchase.</a:t>
            </a:r>
          </a:p>
        </p:txBody>
      </p:sp>
    </p:spTree>
    <p:extLst>
      <p:ext uri="{BB962C8B-B14F-4D97-AF65-F5344CB8AC3E}">
        <p14:creationId xmlns:p14="http://schemas.microsoft.com/office/powerpoint/2010/main" val="281847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6e7a822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6e7a822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92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6e7a822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6e7a822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controversy around Apple slowing down older iPhones started in </a:t>
            </a:r>
            <a:r>
              <a:rPr lang="en-IN" sz="1800" b="1">
                <a:effectLst/>
                <a:latin typeface="Calibri" panose="020F0502020204030204" pitchFamily="34" charset="0"/>
                <a:ea typeface="Calibri" panose="020F0502020204030204" pitchFamily="34" charset="0"/>
                <a:cs typeface="Times New Roman" panose="02020603050405020304" pitchFamily="18" charset="0"/>
              </a:rPr>
              <a:t>2017</a:t>
            </a:r>
            <a:r>
              <a:rPr lang="en-IN" sz="1800">
                <a:effectLst/>
                <a:latin typeface="Calibri" panose="020F0502020204030204" pitchFamily="34" charset="0"/>
                <a:ea typeface="Calibri" panose="020F0502020204030204" pitchFamily="34" charset="0"/>
                <a:cs typeface="Times New Roman" panose="02020603050405020304" pitchFamily="18" charset="0"/>
              </a:rPr>
              <a:t>, when iPhone users noticed that their </a:t>
            </a:r>
            <a:r>
              <a:rPr lang="en-IN" sz="1800" b="1">
                <a:effectLst/>
                <a:latin typeface="Calibri" panose="020F0502020204030204" pitchFamily="34" charset="0"/>
                <a:ea typeface="Calibri" panose="020F0502020204030204" pitchFamily="34" charset="0"/>
                <a:cs typeface="Times New Roman" panose="02020603050405020304" pitchFamily="18" charset="0"/>
              </a:rPr>
              <a:t>devices were running slower than usual after updating to the latest iOS software</a:t>
            </a:r>
            <a:r>
              <a:rPr lang="en-IN" sz="1800">
                <a:effectLst/>
                <a:latin typeface="Calibri" panose="020F0502020204030204" pitchFamily="34" charset="0"/>
                <a:ea typeface="Calibri" panose="020F0502020204030204" pitchFamily="34" charset="0"/>
                <a:cs typeface="Times New Roman" panose="02020603050405020304" pitchFamily="18" charset="0"/>
              </a:rPr>
              <a:t>. Some users also reported that their </a:t>
            </a:r>
            <a:r>
              <a:rPr lang="en-IN" sz="1800" b="1">
                <a:effectLst/>
                <a:latin typeface="Calibri" panose="020F0502020204030204" pitchFamily="34" charset="0"/>
                <a:ea typeface="Calibri" panose="020F0502020204030204" pitchFamily="34" charset="0"/>
                <a:cs typeface="Times New Roman" panose="02020603050405020304" pitchFamily="18" charset="0"/>
              </a:rPr>
              <a:t>iPhones were shutting down unexpectedly</a:t>
            </a:r>
            <a:r>
              <a:rPr lang="en-IN" sz="1800">
                <a:effectLst/>
                <a:latin typeface="Calibri" panose="020F0502020204030204" pitchFamily="34" charset="0"/>
                <a:ea typeface="Calibri" panose="020F0502020204030204" pitchFamily="34" charset="0"/>
                <a:cs typeface="Times New Roman" panose="02020603050405020304" pitchFamily="18" charset="0"/>
              </a:rPr>
              <a:t>, even when the battery appeared to have plenty of charge remaining.</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In response to these reports, Apple released a statement acknowledging that </a:t>
            </a:r>
            <a:r>
              <a:rPr lang="en-IN" sz="1800" b="1">
                <a:effectLst/>
                <a:latin typeface="Calibri" panose="020F0502020204030204" pitchFamily="34" charset="0"/>
                <a:ea typeface="Calibri" panose="020F0502020204030204" pitchFamily="34" charset="0"/>
                <a:cs typeface="Times New Roman" panose="02020603050405020304" pitchFamily="18" charset="0"/>
              </a:rPr>
              <a:t>it had implemented software updates that could slow down older iPhones with aging batteries</a:t>
            </a:r>
            <a:r>
              <a:rPr lang="en-IN" sz="1800">
                <a:effectLst/>
                <a:latin typeface="Calibri" panose="020F0502020204030204" pitchFamily="34" charset="0"/>
                <a:ea typeface="Calibri" panose="020F0502020204030204" pitchFamily="34" charset="0"/>
                <a:cs typeface="Times New Roman" panose="02020603050405020304" pitchFamily="18" charset="0"/>
              </a:rPr>
              <a:t>. Apple stated that the updates were designed to </a:t>
            </a:r>
            <a:r>
              <a:rPr lang="en-IN" sz="1800" b="1">
                <a:effectLst/>
                <a:latin typeface="Calibri" panose="020F0502020204030204" pitchFamily="34" charset="0"/>
                <a:ea typeface="Calibri" panose="020F0502020204030204" pitchFamily="34" charset="0"/>
                <a:cs typeface="Times New Roman" panose="02020603050405020304" pitchFamily="18" charset="0"/>
              </a:rPr>
              <a:t>prevent unexpected shutdowns</a:t>
            </a:r>
            <a:r>
              <a:rPr lang="en-IN" sz="1800">
                <a:effectLst/>
                <a:latin typeface="Calibri" panose="020F0502020204030204" pitchFamily="34" charset="0"/>
                <a:ea typeface="Calibri" panose="020F0502020204030204" pitchFamily="34" charset="0"/>
                <a:cs typeface="Times New Roman" panose="02020603050405020304" pitchFamily="18" charset="0"/>
              </a:rPr>
              <a:t>, which could occur when the </a:t>
            </a:r>
            <a:r>
              <a:rPr lang="en-IN" sz="1800" b="1">
                <a:effectLst/>
                <a:latin typeface="Calibri" panose="020F0502020204030204" pitchFamily="34" charset="0"/>
                <a:ea typeface="Calibri" panose="020F0502020204030204" pitchFamily="34" charset="0"/>
                <a:cs typeface="Times New Roman" panose="02020603050405020304" pitchFamily="18" charset="0"/>
              </a:rPr>
              <a:t>battery was unable to provide enough power to support the iPhone's performance demands</a:t>
            </a:r>
            <a:r>
              <a:rPr lang="en-IN" sz="180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Apple's admission sparked outrage among many iPhone users, who accused the company of </a:t>
            </a:r>
            <a:r>
              <a:rPr lang="en-IN" sz="1800" b="1">
                <a:effectLst/>
                <a:latin typeface="Calibri" panose="020F0502020204030204" pitchFamily="34" charset="0"/>
                <a:ea typeface="Calibri" panose="020F0502020204030204" pitchFamily="34" charset="0"/>
                <a:cs typeface="Times New Roman" panose="02020603050405020304" pitchFamily="18" charset="0"/>
              </a:rPr>
              <a:t>deliberately slowing down older iPhones to encourage users to upgrade to newer models</a:t>
            </a:r>
            <a:r>
              <a:rPr lang="en-IN" sz="1800">
                <a:effectLst/>
                <a:latin typeface="Calibri" panose="020F0502020204030204" pitchFamily="34" charset="0"/>
                <a:ea typeface="Calibri" panose="020F0502020204030204" pitchFamily="34" charset="0"/>
                <a:cs typeface="Times New Roman" panose="02020603050405020304" pitchFamily="18" charset="0"/>
              </a:rPr>
              <a:t>. Some users also pointed out that </a:t>
            </a:r>
            <a:r>
              <a:rPr lang="en-IN" sz="1800" b="1">
                <a:effectLst/>
                <a:latin typeface="Calibri" panose="020F0502020204030204" pitchFamily="34" charset="0"/>
                <a:ea typeface="Calibri" panose="020F0502020204030204" pitchFamily="34" charset="0"/>
                <a:cs typeface="Times New Roman" panose="02020603050405020304" pitchFamily="18" charset="0"/>
              </a:rPr>
              <a:t>Apple had not been transparent about the software updates</a:t>
            </a:r>
            <a:r>
              <a:rPr lang="en-IN" sz="1800">
                <a:effectLst/>
                <a:latin typeface="Calibri" panose="020F0502020204030204" pitchFamily="34" charset="0"/>
                <a:ea typeface="Calibri" panose="020F0502020204030204" pitchFamily="34" charset="0"/>
                <a:cs typeface="Times New Roman" panose="02020603050405020304" pitchFamily="18" charset="0"/>
              </a:rPr>
              <a:t>, leading many to believe that their iPhones were simply becoming obsolete.</a:t>
            </a:r>
          </a:p>
          <a:p>
            <a:endParaRPr lang="en-IN"/>
          </a:p>
          <a:p>
            <a:pPr algn="l"/>
            <a:endParaRPr lang="en-IN" sz="1800" b="0" i="0" u="none" strike="noStrike" baseline="0">
              <a:solidFill>
                <a:srgbClr val="000000"/>
              </a:solidFill>
              <a:latin typeface="Arial" panose="020B0604020202020204" pitchFamily="34" charset="0"/>
            </a:endParaRPr>
          </a:p>
          <a:p>
            <a:r>
              <a:rPr lang="en-US" sz="1800" b="0" i="0" u="none" strike="noStrike" baseline="0">
                <a:solidFill>
                  <a:srgbClr val="000000"/>
                </a:solidFill>
                <a:latin typeface="Arial" panose="020B0604020202020204" pitchFamily="34" charset="0"/>
              </a:rPr>
              <a:t> The tech giant issued a rare statement of explanation on Thursday, saying that it has used software updates to limit the performance of older iPhones that may have battery issues that would cause them to turn off suddenly. </a:t>
            </a:r>
          </a:p>
          <a:p>
            <a:r>
              <a:rPr lang="en-US" sz="1800" b="0" i="0" u="none" strike="noStrike" baseline="0">
                <a:solidFill>
                  <a:srgbClr val="000000"/>
                </a:solidFill>
                <a:latin typeface="Arial" panose="020B0604020202020204" pitchFamily="34" charset="0"/>
              </a:rPr>
              <a:t>Tech analysts and angry customers have reported in recent days that operating system updates had caused older iPhones to slow considerably, with some suggesting that Apple could be using the tactic to encourage fans to buy new phones. </a:t>
            </a:r>
          </a:p>
          <a:p>
            <a:r>
              <a:rPr lang="en-US" sz="1800" b="0" i="0" u="none" strike="noStrike" baseline="0">
                <a:solidFill>
                  <a:srgbClr val="000000"/>
                </a:solidFill>
                <a:latin typeface="Arial" panose="020B0604020202020204" pitchFamily="34" charset="0"/>
              </a:rPr>
              <a:t>Apple insists the updates were made with a different goal in mind: It said the performance of lithium-ion batteries degrades over time, which can sometimes cause phones to suddenly shut down in order to protect their components. </a:t>
            </a:r>
          </a:p>
          <a:p>
            <a:r>
              <a:rPr lang="en-US" sz="1800" b="0" i="0" u="none" strike="noStrike" baseline="0">
                <a:solidFill>
                  <a:srgbClr val="000000"/>
                </a:solidFill>
                <a:latin typeface="Arial" panose="020B0604020202020204" pitchFamily="34" charset="0"/>
              </a:rPr>
              <a:t>The company said its software updates for the iPhone 6, iPhone 6S, iPhone SE and iPhone 7 are designed to "smooth out" peak power demands, prevent these surprise shutdowns and ultimately prolong the lifespan of batteries. </a:t>
            </a:r>
          </a:p>
          <a:p>
            <a:r>
              <a:rPr lang="en-US" sz="1800" b="0" i="0" u="none" strike="noStrike" baseline="0">
                <a:solidFill>
                  <a:srgbClr val="000000"/>
                </a:solidFill>
                <a:latin typeface="Arial" panose="020B0604020202020204" pitchFamily="34" charset="0"/>
              </a:rPr>
              <a:t>But the updates can also lead to disappointing speeds. </a:t>
            </a:r>
          </a:p>
          <a:p>
            <a:r>
              <a:rPr lang="en-US" sz="1800" b="0" i="0" u="none" strike="noStrike" baseline="0">
                <a:solidFill>
                  <a:srgbClr val="000000"/>
                </a:solidFill>
                <a:latin typeface="Arial" panose="020B0604020202020204" pitchFamily="34" charset="0"/>
              </a:rPr>
              <a:t>Doron </a:t>
            </a:r>
            <a:r>
              <a:rPr lang="en-US" sz="1800" b="0" i="0" u="none" strike="noStrike" baseline="0" err="1">
                <a:solidFill>
                  <a:srgbClr val="000000"/>
                </a:solidFill>
                <a:latin typeface="Arial" panose="020B0604020202020204" pitchFamily="34" charset="0"/>
              </a:rPr>
              <a:t>Myersdorf</a:t>
            </a:r>
            <a:r>
              <a:rPr lang="en-US" sz="1800" b="0" i="0" u="none" strike="noStrike" baseline="0">
                <a:solidFill>
                  <a:srgbClr val="000000"/>
                </a:solidFill>
                <a:latin typeface="Arial" panose="020B0604020202020204" pitchFamily="34" charset="0"/>
              </a:rPr>
              <a:t>, CEO instant-charging battery startup </a:t>
            </a:r>
            <a:r>
              <a:rPr lang="en-US" sz="1800" b="0" i="0" u="none" strike="noStrike" baseline="0" err="1">
                <a:solidFill>
                  <a:srgbClr val="000000"/>
                </a:solidFill>
                <a:latin typeface="Arial" panose="020B0604020202020204" pitchFamily="34" charset="0"/>
              </a:rPr>
              <a:t>StoreDot</a:t>
            </a:r>
            <a:r>
              <a:rPr lang="en-US" sz="1800" b="0" i="0" u="none" strike="noStrike" baseline="0">
                <a:solidFill>
                  <a:srgbClr val="000000"/>
                </a:solidFill>
                <a:latin typeface="Arial" panose="020B0604020202020204" pitchFamily="34" charset="0"/>
              </a:rPr>
              <a:t>, said that "smoothing out" means that phones will reorder incoming commands to make sure not all of them are done in parallel. "The inevitable outcome of it will be an inherent slowdown of the average response times by the system," he explained. </a:t>
            </a:r>
          </a:p>
          <a:p>
            <a:r>
              <a:rPr lang="en-US" sz="1800" b="0" i="0" u="none" strike="noStrike" baseline="0">
                <a:solidFill>
                  <a:srgbClr val="000000"/>
                </a:solidFill>
                <a:latin typeface="Arial" panose="020B0604020202020204" pitchFamily="34" charset="0"/>
              </a:rPr>
              <a:t>Apple (</a:t>
            </a:r>
            <a:r>
              <a:rPr lang="en-US" sz="1800" b="0" i="0" u="none" strike="noStrike" baseline="0">
                <a:solidFill>
                  <a:srgbClr val="1072B4"/>
                </a:solidFill>
                <a:latin typeface="Arial" panose="020B0604020202020204" pitchFamily="34" charset="0"/>
              </a:rPr>
              <a:t>AAPL</a:t>
            </a:r>
            <a:r>
              <a:rPr lang="en-US" sz="1800" b="0" i="0" u="none" strike="noStrike" baseline="0">
                <a:solidFill>
                  <a:srgbClr val="000000"/>
                </a:solidFill>
                <a:latin typeface="Arial" panose="020B0604020202020204" pitchFamily="34" charset="0"/>
              </a:rPr>
              <a:t>) said in its statement that it will continue to use the feature with other products in the future. "Our goal is to deliver the best experience for customers, which includes overall performance and prolonging the life of their devices," it said.</a:t>
            </a:r>
          </a:p>
          <a:p>
            <a:r>
              <a:rPr lang="en-US" sz="1800" b="0" i="0" u="none" strike="noStrike" baseline="0">
                <a:solidFill>
                  <a:srgbClr val="000000"/>
                </a:solidFill>
                <a:latin typeface="Arial" panose="020B0604020202020204" pitchFamily="34" charset="0"/>
              </a:rPr>
              <a:t>The revelation sparked an outcry among Apple fans, with some suggesting they may switch to rival Samsung. </a:t>
            </a:r>
          </a:p>
          <a:p>
            <a:r>
              <a:rPr lang="en-US" sz="1800" b="0" i="0" u="none" strike="noStrike" baseline="0">
                <a:solidFill>
                  <a:srgbClr val="000000"/>
                </a:solidFill>
                <a:latin typeface="Arial" panose="020B0604020202020204" pitchFamily="34" charset="0"/>
              </a:rPr>
              <a:t>"Since Apple admits they slow down old iPhones I'll admit I probably won't buy a new iPhone," said Twitter user Jeff </a:t>
            </a:r>
            <a:r>
              <a:rPr lang="en-US" sz="1800" b="0" i="0" u="none" strike="noStrike" baseline="0" err="1">
                <a:solidFill>
                  <a:srgbClr val="000000"/>
                </a:solidFill>
                <a:latin typeface="Arial" panose="020B0604020202020204" pitchFamily="34" charset="0"/>
              </a:rPr>
              <a:t>Zenisek</a:t>
            </a:r>
            <a:r>
              <a:rPr lang="en-US" sz="1800" b="0" i="0" u="none" strike="noStrike" baseline="0">
                <a:solidFill>
                  <a:srgbClr val="000000"/>
                </a:solidFill>
                <a:latin typeface="Arial" panose="020B0604020202020204" pitchFamily="34" charset="0"/>
              </a:rPr>
              <a:t>. </a:t>
            </a:r>
          </a:p>
          <a:p>
            <a:r>
              <a:rPr lang="en-IN" sz="1800" b="0" i="1" u="none" strike="noStrike" baseline="0">
                <a:solidFill>
                  <a:srgbClr val="000000"/>
                </a:solidFill>
                <a:latin typeface="Arial" panose="020B0604020202020204" pitchFamily="34" charset="0"/>
              </a:rPr>
              <a:t>-- Samuel Burke contributed reporting. </a:t>
            </a:r>
            <a:endParaRPr lang="en-IN" sz="1800" b="0" i="0" u="none" strike="noStrike" baseline="0">
              <a:solidFill>
                <a:srgbClr val="000000"/>
              </a:solidFill>
              <a:latin typeface="Arial" panose="020B0604020202020204" pitchFamily="34" charset="0"/>
            </a:endParaRPr>
          </a:p>
          <a:p>
            <a:r>
              <a:rPr lang="en-US" sz="1800" b="0" i="0" u="none" strike="noStrike" baseline="0">
                <a:solidFill>
                  <a:srgbClr val="9A9A9A"/>
                </a:solidFill>
                <a:latin typeface="Arial" panose="020B0604020202020204" pitchFamily="34" charset="0"/>
              </a:rPr>
              <a:t>CNNMoney (London)First published December 21, 2017: 7:26 AM ET </a:t>
            </a:r>
            <a:endParaRPr lang="en-IN"/>
          </a:p>
        </p:txBody>
      </p:sp>
    </p:spTree>
    <p:extLst>
      <p:ext uri="{BB962C8B-B14F-4D97-AF65-F5344CB8AC3E}">
        <p14:creationId xmlns:p14="http://schemas.microsoft.com/office/powerpoint/2010/main" val="1240502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7f2057e51_2_39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7f2057e51_2_3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class-action lawsuit against Apple was filed in </a:t>
            </a:r>
            <a:r>
              <a:rPr lang="en-IN" sz="1800" b="1">
                <a:effectLst/>
                <a:latin typeface="Calibri" panose="020F0502020204030204" pitchFamily="34" charset="0"/>
                <a:ea typeface="Calibri" panose="020F0502020204030204" pitchFamily="34" charset="0"/>
                <a:cs typeface="Times New Roman" panose="02020603050405020304" pitchFamily="18" charset="0"/>
              </a:rPr>
              <a:t>December 2017</a:t>
            </a:r>
            <a:r>
              <a:rPr lang="en-IN" sz="1800">
                <a:effectLst/>
                <a:latin typeface="Calibri" panose="020F0502020204030204" pitchFamily="34" charset="0"/>
                <a:ea typeface="Calibri" panose="020F0502020204030204" pitchFamily="34" charset="0"/>
                <a:cs typeface="Times New Roman" panose="02020603050405020304" pitchFamily="18" charset="0"/>
              </a:rPr>
              <a:t> in the </a:t>
            </a:r>
            <a:r>
              <a:rPr lang="en-IN" sz="1800" b="1">
                <a:effectLst/>
                <a:latin typeface="Calibri" panose="020F0502020204030204" pitchFamily="34" charset="0"/>
                <a:ea typeface="Calibri" panose="020F0502020204030204" pitchFamily="34" charset="0"/>
                <a:cs typeface="Times New Roman" panose="02020603050405020304" pitchFamily="18" charset="0"/>
              </a:rPr>
              <a:t>United States District Court for the Northern District of California</a:t>
            </a:r>
            <a:r>
              <a:rPr lang="en-IN" sz="1800">
                <a:effectLst/>
                <a:latin typeface="Calibri" panose="020F0502020204030204" pitchFamily="34" charset="0"/>
                <a:ea typeface="Calibri" panose="020F0502020204030204" pitchFamily="34" charset="0"/>
                <a:cs typeface="Times New Roman" panose="02020603050405020304" pitchFamily="18" charset="0"/>
              </a:rPr>
              <a:t>. The </a:t>
            </a:r>
            <a:r>
              <a:rPr lang="en-IN" sz="1800" b="1">
                <a:effectLst/>
                <a:latin typeface="Calibri" panose="020F0502020204030204" pitchFamily="34" charset="0"/>
                <a:ea typeface="Calibri" panose="020F0502020204030204" pitchFamily="34" charset="0"/>
                <a:cs typeface="Times New Roman" panose="02020603050405020304" pitchFamily="18" charset="0"/>
              </a:rPr>
              <a:t>lawsuit was brought by a group of iPhone users</a:t>
            </a:r>
            <a:r>
              <a:rPr lang="en-IN" sz="1800">
                <a:effectLst/>
                <a:latin typeface="Calibri" panose="020F0502020204030204" pitchFamily="34" charset="0"/>
                <a:ea typeface="Calibri" panose="020F0502020204030204" pitchFamily="34" charset="0"/>
                <a:cs typeface="Times New Roman" panose="02020603050405020304" pitchFamily="18" charset="0"/>
              </a:rPr>
              <a:t> who claimed that Apple had violated consumer protection laws by intentionally slowing down older iPhones without their knowledge or consent.</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lawsuit alleged that </a:t>
            </a:r>
            <a:r>
              <a:rPr lang="en-IN" sz="1800" b="1">
                <a:effectLst/>
                <a:latin typeface="Calibri" panose="020F0502020204030204" pitchFamily="34" charset="0"/>
                <a:ea typeface="Calibri" panose="020F0502020204030204" pitchFamily="34" charset="0"/>
                <a:cs typeface="Times New Roman" panose="02020603050405020304" pitchFamily="18" charset="0"/>
              </a:rPr>
              <a:t>Apple's actions were designed to force users to upgrade to newer iPhone models, which would generate more revenue for the company</a:t>
            </a:r>
            <a:r>
              <a:rPr lang="en-IN" sz="1800">
                <a:effectLst/>
                <a:latin typeface="Calibri" panose="020F0502020204030204" pitchFamily="34" charset="0"/>
                <a:ea typeface="Calibri" panose="020F0502020204030204" pitchFamily="34" charset="0"/>
                <a:cs typeface="Times New Roman" panose="02020603050405020304" pitchFamily="18" charset="0"/>
              </a:rPr>
              <a:t>. The plaintiffs claimed that Apple's </a:t>
            </a:r>
            <a:r>
              <a:rPr lang="en-IN" sz="1800" b="1">
                <a:effectLst/>
                <a:latin typeface="Calibri" panose="020F0502020204030204" pitchFamily="34" charset="0"/>
                <a:ea typeface="Calibri" panose="020F0502020204030204" pitchFamily="34" charset="0"/>
                <a:cs typeface="Times New Roman" panose="02020603050405020304" pitchFamily="18" charset="0"/>
              </a:rPr>
              <a:t>lack of transparency</a:t>
            </a:r>
            <a:r>
              <a:rPr lang="en-IN" sz="1800">
                <a:effectLst/>
                <a:latin typeface="Calibri" panose="020F0502020204030204" pitchFamily="34" charset="0"/>
                <a:ea typeface="Calibri" panose="020F0502020204030204" pitchFamily="34" charset="0"/>
                <a:cs typeface="Times New Roman" panose="02020603050405020304" pitchFamily="18" charset="0"/>
              </a:rPr>
              <a:t> about the software updates misled users into believing that their iPhones were faulty or outdated, and caused them to spend money on unnecessary upgrades.</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a:t>
            </a:r>
            <a:r>
              <a:rPr lang="en-IN" sz="1800" b="1">
                <a:effectLst/>
                <a:latin typeface="Calibri" panose="020F0502020204030204" pitchFamily="34" charset="0"/>
                <a:ea typeface="Calibri" panose="020F0502020204030204" pitchFamily="34" charset="0"/>
                <a:cs typeface="Times New Roman" panose="02020603050405020304" pitchFamily="18" charset="0"/>
              </a:rPr>
              <a:t>lawsuit sought compensation for affected iPhone users</a:t>
            </a:r>
            <a:r>
              <a:rPr lang="en-IN" sz="1800">
                <a:effectLst/>
                <a:latin typeface="Calibri" panose="020F0502020204030204" pitchFamily="34" charset="0"/>
                <a:ea typeface="Calibri" panose="020F0502020204030204" pitchFamily="34" charset="0"/>
                <a:cs typeface="Times New Roman" panose="02020603050405020304" pitchFamily="18" charset="0"/>
              </a:rPr>
              <a:t>, as well as a </a:t>
            </a:r>
            <a:r>
              <a:rPr lang="en-IN" sz="1800" b="1">
                <a:effectLst/>
                <a:latin typeface="Calibri" panose="020F0502020204030204" pitchFamily="34" charset="0"/>
                <a:ea typeface="Calibri" panose="020F0502020204030204" pitchFamily="34" charset="0"/>
                <a:cs typeface="Times New Roman" panose="02020603050405020304" pitchFamily="18" charset="0"/>
              </a:rPr>
              <a:t>court order</a:t>
            </a:r>
            <a:r>
              <a:rPr lang="en-IN" sz="1800">
                <a:effectLst/>
                <a:latin typeface="Calibri" panose="020F0502020204030204" pitchFamily="34" charset="0"/>
                <a:ea typeface="Calibri" panose="020F0502020204030204" pitchFamily="34" charset="0"/>
                <a:cs typeface="Times New Roman" panose="02020603050405020304" pitchFamily="18" charset="0"/>
              </a:rPr>
              <a:t> requiring Apple to stop slowing down older iPhones without user consent. The lawsuit also sought to </a:t>
            </a:r>
            <a:r>
              <a:rPr lang="en-IN" sz="1800" b="1">
                <a:effectLst/>
                <a:latin typeface="Calibri" panose="020F0502020204030204" pitchFamily="34" charset="0"/>
                <a:ea typeface="Calibri" panose="020F0502020204030204" pitchFamily="34" charset="0"/>
                <a:cs typeface="Times New Roman" panose="02020603050405020304" pitchFamily="18" charset="0"/>
              </a:rPr>
              <a:t>force Apple to provide more transparency about its software updates</a:t>
            </a:r>
            <a:r>
              <a:rPr lang="en-IN" sz="1800">
                <a:effectLst/>
                <a:latin typeface="Calibri" panose="020F0502020204030204" pitchFamily="34" charset="0"/>
                <a:ea typeface="Calibri" panose="020F0502020204030204" pitchFamily="34" charset="0"/>
                <a:cs typeface="Times New Roman" panose="02020603050405020304" pitchFamily="18" charset="0"/>
              </a:rPr>
              <a:t>, and to </a:t>
            </a:r>
            <a:r>
              <a:rPr lang="en-IN" sz="1800" b="1">
                <a:effectLst/>
                <a:latin typeface="Calibri" panose="020F0502020204030204" pitchFamily="34" charset="0"/>
                <a:ea typeface="Calibri" panose="020F0502020204030204" pitchFamily="34" charset="0"/>
                <a:cs typeface="Times New Roman" panose="02020603050405020304" pitchFamily="18" charset="0"/>
              </a:rPr>
              <a:t>offer more affordable options</a:t>
            </a:r>
            <a:r>
              <a:rPr lang="en-IN" sz="1800">
                <a:effectLst/>
                <a:latin typeface="Calibri" panose="020F0502020204030204" pitchFamily="34" charset="0"/>
                <a:ea typeface="Calibri" panose="020F0502020204030204" pitchFamily="34" charset="0"/>
                <a:cs typeface="Times New Roman" panose="02020603050405020304" pitchFamily="18" charset="0"/>
              </a:rPr>
              <a:t> for iPhone battery replacements.</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lawsuit gained significant media attention, and sparked a broader public debate about the </a:t>
            </a:r>
            <a:r>
              <a:rPr lang="en-IN" sz="1800" b="1">
                <a:effectLst/>
                <a:latin typeface="Calibri" panose="020F0502020204030204" pitchFamily="34" charset="0"/>
                <a:ea typeface="Calibri" panose="020F0502020204030204" pitchFamily="34" charset="0"/>
                <a:cs typeface="Times New Roman" panose="02020603050405020304" pitchFamily="18" charset="0"/>
              </a:rPr>
              <a:t>ethics of planned obsolescence in the technology industry</a:t>
            </a:r>
            <a:r>
              <a:rPr lang="en-IN" sz="1800">
                <a:effectLst/>
                <a:latin typeface="Calibri" panose="020F0502020204030204" pitchFamily="34" charset="0"/>
                <a:ea typeface="Calibri" panose="020F0502020204030204" pitchFamily="34" charset="0"/>
                <a:cs typeface="Times New Roman" panose="02020603050405020304" pitchFamily="18" charset="0"/>
              </a:rPr>
              <a:t>. Many users expressed frustration at the perceived lack of control over their devices, and </a:t>
            </a:r>
            <a:r>
              <a:rPr lang="en-IN" sz="1800" b="1">
                <a:effectLst/>
                <a:latin typeface="Calibri" panose="020F0502020204030204" pitchFamily="34" charset="0"/>
                <a:ea typeface="Calibri" panose="020F0502020204030204" pitchFamily="34" charset="0"/>
                <a:cs typeface="Times New Roman" panose="02020603050405020304" pitchFamily="18" charset="0"/>
              </a:rPr>
              <a:t>called for greater transparency and accountability</a:t>
            </a:r>
            <a:r>
              <a:rPr lang="en-IN" sz="1800">
                <a:effectLst/>
                <a:latin typeface="Calibri" panose="020F0502020204030204" pitchFamily="34" charset="0"/>
                <a:ea typeface="Calibri" panose="020F0502020204030204" pitchFamily="34" charset="0"/>
                <a:cs typeface="Times New Roman" panose="02020603050405020304" pitchFamily="18" charset="0"/>
              </a:rPr>
              <a:t> from technology companies.</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lawsuit was eventually </a:t>
            </a:r>
            <a:r>
              <a:rPr lang="en-IN" sz="1800" b="1">
                <a:effectLst/>
                <a:latin typeface="Calibri" panose="020F0502020204030204" pitchFamily="34" charset="0"/>
                <a:ea typeface="Calibri" panose="020F0502020204030204" pitchFamily="34" charset="0"/>
                <a:cs typeface="Times New Roman" panose="02020603050405020304" pitchFamily="18" charset="0"/>
              </a:rPr>
              <a:t>settled in March 2021</a:t>
            </a:r>
            <a:r>
              <a:rPr lang="en-IN" sz="1800">
                <a:effectLst/>
                <a:latin typeface="Calibri" panose="020F0502020204030204" pitchFamily="34" charset="0"/>
                <a:ea typeface="Calibri" panose="020F0502020204030204" pitchFamily="34" charset="0"/>
                <a:cs typeface="Times New Roman" panose="02020603050405020304" pitchFamily="18" charset="0"/>
              </a:rPr>
              <a:t>, with Apple agreeing to </a:t>
            </a:r>
            <a:r>
              <a:rPr lang="en-IN" sz="1800" b="1">
                <a:effectLst/>
                <a:latin typeface="Calibri" panose="020F0502020204030204" pitchFamily="34" charset="0"/>
                <a:ea typeface="Calibri" panose="020F0502020204030204" pitchFamily="34" charset="0"/>
                <a:cs typeface="Times New Roman" panose="02020603050405020304" pitchFamily="18" charset="0"/>
              </a:rPr>
              <a:t>pay $113 million</a:t>
            </a:r>
            <a:r>
              <a:rPr lang="en-IN" sz="1800">
                <a:effectLst/>
                <a:latin typeface="Calibri" panose="020F0502020204030204" pitchFamily="34" charset="0"/>
                <a:ea typeface="Calibri" panose="020F0502020204030204" pitchFamily="34" charset="0"/>
                <a:cs typeface="Times New Roman" panose="02020603050405020304" pitchFamily="18" charset="0"/>
              </a:rPr>
              <a:t> to affected iPhone users. The settlement also required Apple to provide </a:t>
            </a:r>
            <a:r>
              <a:rPr lang="en-IN" sz="1800" b="1">
                <a:effectLst/>
                <a:latin typeface="Calibri" panose="020F0502020204030204" pitchFamily="34" charset="0"/>
                <a:ea typeface="Calibri" panose="020F0502020204030204" pitchFamily="34" charset="0"/>
                <a:cs typeface="Times New Roman" panose="02020603050405020304" pitchFamily="18" charset="0"/>
              </a:rPr>
              <a:t>more transparent information</a:t>
            </a:r>
            <a:r>
              <a:rPr lang="en-IN" sz="1800">
                <a:effectLst/>
                <a:latin typeface="Calibri" panose="020F0502020204030204" pitchFamily="34" charset="0"/>
                <a:ea typeface="Calibri" panose="020F0502020204030204" pitchFamily="34" charset="0"/>
                <a:cs typeface="Times New Roman" panose="02020603050405020304" pitchFamily="18" charset="0"/>
              </a:rPr>
              <a:t> about iPhone battery health and performance, and to </a:t>
            </a:r>
            <a:r>
              <a:rPr lang="en-IN" sz="1800" b="1">
                <a:effectLst/>
                <a:latin typeface="Calibri" panose="020F0502020204030204" pitchFamily="34" charset="0"/>
                <a:ea typeface="Calibri" panose="020F0502020204030204" pitchFamily="34" charset="0"/>
                <a:cs typeface="Times New Roman" panose="02020603050405020304" pitchFamily="18" charset="0"/>
              </a:rPr>
              <a:t>offer more affordable options</a:t>
            </a:r>
            <a:r>
              <a:rPr lang="en-IN" sz="1800">
                <a:effectLst/>
                <a:latin typeface="Calibri" panose="020F0502020204030204" pitchFamily="34" charset="0"/>
                <a:ea typeface="Calibri" panose="020F0502020204030204" pitchFamily="34" charset="0"/>
                <a:cs typeface="Times New Roman" panose="02020603050405020304" pitchFamily="18" charset="0"/>
              </a:rPr>
              <a:t> for iPhone battery replacements. While the settlement </a:t>
            </a:r>
            <a:r>
              <a:rPr lang="en-IN" sz="1800" b="1">
                <a:effectLst/>
                <a:latin typeface="Calibri" panose="020F0502020204030204" pitchFamily="34" charset="0"/>
                <a:ea typeface="Calibri" panose="020F0502020204030204" pitchFamily="34" charset="0"/>
                <a:cs typeface="Times New Roman" panose="02020603050405020304" pitchFamily="18" charset="0"/>
              </a:rPr>
              <a:t>did not require Apple to admit wrongdoing</a:t>
            </a:r>
            <a:r>
              <a:rPr lang="en-IN" sz="1800">
                <a:effectLst/>
                <a:latin typeface="Calibri" panose="020F0502020204030204" pitchFamily="34" charset="0"/>
                <a:ea typeface="Calibri" panose="020F0502020204030204" pitchFamily="34" charset="0"/>
                <a:cs typeface="Times New Roman" panose="02020603050405020304" pitchFamily="18" charset="0"/>
              </a:rPr>
              <a:t>, it represented a significant victory for iPhone users who had been affected by the controversy.</a:t>
            </a:r>
          </a:p>
        </p:txBody>
      </p:sp>
    </p:spTree>
    <p:extLst>
      <p:ext uri="{BB962C8B-B14F-4D97-AF65-F5344CB8AC3E}">
        <p14:creationId xmlns:p14="http://schemas.microsoft.com/office/powerpoint/2010/main" val="192491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class-action lawsuit against Apple was filed in </a:t>
            </a:r>
            <a:r>
              <a:rPr lang="en-IN" sz="1800" b="1">
                <a:effectLst/>
                <a:latin typeface="Calibri" panose="020F0502020204030204" pitchFamily="34" charset="0"/>
                <a:ea typeface="Calibri" panose="020F0502020204030204" pitchFamily="34" charset="0"/>
                <a:cs typeface="Times New Roman" panose="02020603050405020304" pitchFamily="18" charset="0"/>
              </a:rPr>
              <a:t>December 2017</a:t>
            </a:r>
            <a:r>
              <a:rPr lang="en-IN" sz="1800">
                <a:effectLst/>
                <a:latin typeface="Calibri" panose="020F0502020204030204" pitchFamily="34" charset="0"/>
                <a:ea typeface="Calibri" panose="020F0502020204030204" pitchFamily="34" charset="0"/>
                <a:cs typeface="Times New Roman" panose="02020603050405020304" pitchFamily="18" charset="0"/>
              </a:rPr>
              <a:t> in the </a:t>
            </a:r>
            <a:r>
              <a:rPr lang="en-IN" sz="1800" b="1">
                <a:effectLst/>
                <a:latin typeface="Calibri" panose="020F0502020204030204" pitchFamily="34" charset="0"/>
                <a:ea typeface="Calibri" panose="020F0502020204030204" pitchFamily="34" charset="0"/>
                <a:cs typeface="Times New Roman" panose="02020603050405020304" pitchFamily="18" charset="0"/>
              </a:rPr>
              <a:t>United States District Court for the Northern District of California</a:t>
            </a:r>
            <a:r>
              <a:rPr lang="en-IN" sz="1800">
                <a:effectLst/>
                <a:latin typeface="Calibri" panose="020F0502020204030204" pitchFamily="34" charset="0"/>
                <a:ea typeface="Calibri" panose="020F0502020204030204" pitchFamily="34" charset="0"/>
                <a:cs typeface="Times New Roman" panose="02020603050405020304" pitchFamily="18" charset="0"/>
              </a:rPr>
              <a:t>. The </a:t>
            </a:r>
            <a:r>
              <a:rPr lang="en-IN" sz="1800" b="1">
                <a:effectLst/>
                <a:latin typeface="Calibri" panose="020F0502020204030204" pitchFamily="34" charset="0"/>
                <a:ea typeface="Calibri" panose="020F0502020204030204" pitchFamily="34" charset="0"/>
                <a:cs typeface="Times New Roman" panose="02020603050405020304" pitchFamily="18" charset="0"/>
              </a:rPr>
              <a:t>lawsuit was brought by a group of iPhone users</a:t>
            </a:r>
            <a:r>
              <a:rPr lang="en-IN" sz="1800">
                <a:effectLst/>
                <a:latin typeface="Calibri" panose="020F0502020204030204" pitchFamily="34" charset="0"/>
                <a:ea typeface="Calibri" panose="020F0502020204030204" pitchFamily="34" charset="0"/>
                <a:cs typeface="Times New Roman" panose="02020603050405020304" pitchFamily="18" charset="0"/>
              </a:rPr>
              <a:t> who claimed that Apple had violated consumer protection laws by intentionally slowing down older iPhones without their knowledge or consent.</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lawsuit alleged that </a:t>
            </a:r>
            <a:r>
              <a:rPr lang="en-IN" sz="1800" b="1">
                <a:effectLst/>
                <a:latin typeface="Calibri" panose="020F0502020204030204" pitchFamily="34" charset="0"/>
                <a:ea typeface="Calibri" panose="020F0502020204030204" pitchFamily="34" charset="0"/>
                <a:cs typeface="Times New Roman" panose="02020603050405020304" pitchFamily="18" charset="0"/>
              </a:rPr>
              <a:t>Apple's actions were designed to force users to upgrade to newer iPhone models, which would generate more revenue for the company</a:t>
            </a:r>
            <a:r>
              <a:rPr lang="en-IN" sz="1800">
                <a:effectLst/>
                <a:latin typeface="Calibri" panose="020F0502020204030204" pitchFamily="34" charset="0"/>
                <a:ea typeface="Calibri" panose="020F0502020204030204" pitchFamily="34" charset="0"/>
                <a:cs typeface="Times New Roman" panose="02020603050405020304" pitchFamily="18" charset="0"/>
              </a:rPr>
              <a:t>. The plaintiffs claimed that Apple's </a:t>
            </a:r>
            <a:r>
              <a:rPr lang="en-IN" sz="1800" b="1">
                <a:effectLst/>
                <a:latin typeface="Calibri" panose="020F0502020204030204" pitchFamily="34" charset="0"/>
                <a:ea typeface="Calibri" panose="020F0502020204030204" pitchFamily="34" charset="0"/>
                <a:cs typeface="Times New Roman" panose="02020603050405020304" pitchFamily="18" charset="0"/>
              </a:rPr>
              <a:t>lack of transparency</a:t>
            </a:r>
            <a:r>
              <a:rPr lang="en-IN" sz="1800">
                <a:effectLst/>
                <a:latin typeface="Calibri" panose="020F0502020204030204" pitchFamily="34" charset="0"/>
                <a:ea typeface="Calibri" panose="020F0502020204030204" pitchFamily="34" charset="0"/>
                <a:cs typeface="Times New Roman" panose="02020603050405020304" pitchFamily="18" charset="0"/>
              </a:rPr>
              <a:t> about the software updates misled users into believing that their iPhones were faulty or outdated, and caused them to spend money on unnecessary upgrades.</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a:t>
            </a:r>
            <a:r>
              <a:rPr lang="en-IN" sz="1800" b="1">
                <a:effectLst/>
                <a:latin typeface="Calibri" panose="020F0502020204030204" pitchFamily="34" charset="0"/>
                <a:ea typeface="Calibri" panose="020F0502020204030204" pitchFamily="34" charset="0"/>
                <a:cs typeface="Times New Roman" panose="02020603050405020304" pitchFamily="18" charset="0"/>
              </a:rPr>
              <a:t>lawsuit sought compensation for affected iPhone users</a:t>
            </a:r>
            <a:r>
              <a:rPr lang="en-IN" sz="1800">
                <a:effectLst/>
                <a:latin typeface="Calibri" panose="020F0502020204030204" pitchFamily="34" charset="0"/>
                <a:ea typeface="Calibri" panose="020F0502020204030204" pitchFamily="34" charset="0"/>
                <a:cs typeface="Times New Roman" panose="02020603050405020304" pitchFamily="18" charset="0"/>
              </a:rPr>
              <a:t>, as well as a </a:t>
            </a:r>
            <a:r>
              <a:rPr lang="en-IN" sz="1800" b="1">
                <a:effectLst/>
                <a:latin typeface="Calibri" panose="020F0502020204030204" pitchFamily="34" charset="0"/>
                <a:ea typeface="Calibri" panose="020F0502020204030204" pitchFamily="34" charset="0"/>
                <a:cs typeface="Times New Roman" panose="02020603050405020304" pitchFamily="18" charset="0"/>
              </a:rPr>
              <a:t>court order</a:t>
            </a:r>
            <a:r>
              <a:rPr lang="en-IN" sz="1800">
                <a:effectLst/>
                <a:latin typeface="Calibri" panose="020F0502020204030204" pitchFamily="34" charset="0"/>
                <a:ea typeface="Calibri" panose="020F0502020204030204" pitchFamily="34" charset="0"/>
                <a:cs typeface="Times New Roman" panose="02020603050405020304" pitchFamily="18" charset="0"/>
              </a:rPr>
              <a:t> requiring Apple to stop slowing down older iPhones without user consent. The lawsuit also sought to </a:t>
            </a:r>
            <a:r>
              <a:rPr lang="en-IN" sz="1800" b="1">
                <a:effectLst/>
                <a:latin typeface="Calibri" panose="020F0502020204030204" pitchFamily="34" charset="0"/>
                <a:ea typeface="Calibri" panose="020F0502020204030204" pitchFamily="34" charset="0"/>
                <a:cs typeface="Times New Roman" panose="02020603050405020304" pitchFamily="18" charset="0"/>
              </a:rPr>
              <a:t>force Apple to provide more transparency about its software updates</a:t>
            </a:r>
            <a:r>
              <a:rPr lang="en-IN" sz="1800">
                <a:effectLst/>
                <a:latin typeface="Calibri" panose="020F0502020204030204" pitchFamily="34" charset="0"/>
                <a:ea typeface="Calibri" panose="020F0502020204030204" pitchFamily="34" charset="0"/>
                <a:cs typeface="Times New Roman" panose="02020603050405020304" pitchFamily="18" charset="0"/>
              </a:rPr>
              <a:t>, and to </a:t>
            </a:r>
            <a:r>
              <a:rPr lang="en-IN" sz="1800" b="1">
                <a:effectLst/>
                <a:latin typeface="Calibri" panose="020F0502020204030204" pitchFamily="34" charset="0"/>
                <a:ea typeface="Calibri" panose="020F0502020204030204" pitchFamily="34" charset="0"/>
                <a:cs typeface="Times New Roman" panose="02020603050405020304" pitchFamily="18" charset="0"/>
              </a:rPr>
              <a:t>offer more affordable options</a:t>
            </a:r>
            <a:r>
              <a:rPr lang="en-IN" sz="1800">
                <a:effectLst/>
                <a:latin typeface="Calibri" panose="020F0502020204030204" pitchFamily="34" charset="0"/>
                <a:ea typeface="Calibri" panose="020F0502020204030204" pitchFamily="34" charset="0"/>
                <a:cs typeface="Times New Roman" panose="02020603050405020304" pitchFamily="18" charset="0"/>
              </a:rPr>
              <a:t> for iPhone battery replacements.</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lawsuit gained significant media attention, and sparked a broader public debate about the </a:t>
            </a:r>
            <a:r>
              <a:rPr lang="en-IN" sz="1800" b="1">
                <a:effectLst/>
                <a:latin typeface="Calibri" panose="020F0502020204030204" pitchFamily="34" charset="0"/>
                <a:ea typeface="Calibri" panose="020F0502020204030204" pitchFamily="34" charset="0"/>
                <a:cs typeface="Times New Roman" panose="02020603050405020304" pitchFamily="18" charset="0"/>
              </a:rPr>
              <a:t>ethics of planned obsolescence in the technology industry</a:t>
            </a:r>
            <a:r>
              <a:rPr lang="en-IN" sz="1800">
                <a:effectLst/>
                <a:latin typeface="Calibri" panose="020F0502020204030204" pitchFamily="34" charset="0"/>
                <a:ea typeface="Calibri" panose="020F0502020204030204" pitchFamily="34" charset="0"/>
                <a:cs typeface="Times New Roman" panose="02020603050405020304" pitchFamily="18" charset="0"/>
              </a:rPr>
              <a:t>. Many users expressed frustration at the perceived lack of control over their devices, and </a:t>
            </a:r>
            <a:r>
              <a:rPr lang="en-IN" sz="1800" b="1">
                <a:effectLst/>
                <a:latin typeface="Calibri" panose="020F0502020204030204" pitchFamily="34" charset="0"/>
                <a:ea typeface="Calibri" panose="020F0502020204030204" pitchFamily="34" charset="0"/>
                <a:cs typeface="Times New Roman" panose="02020603050405020304" pitchFamily="18" charset="0"/>
              </a:rPr>
              <a:t>called for greater transparency and accountability</a:t>
            </a:r>
            <a:r>
              <a:rPr lang="en-IN" sz="1800">
                <a:effectLst/>
                <a:latin typeface="Calibri" panose="020F0502020204030204" pitchFamily="34" charset="0"/>
                <a:ea typeface="Calibri" panose="020F0502020204030204" pitchFamily="34" charset="0"/>
                <a:cs typeface="Times New Roman" panose="02020603050405020304" pitchFamily="18" charset="0"/>
              </a:rPr>
              <a:t> from technology companies.</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lawsuit was eventually </a:t>
            </a:r>
            <a:r>
              <a:rPr lang="en-IN" sz="1800" b="1">
                <a:effectLst/>
                <a:latin typeface="Calibri" panose="020F0502020204030204" pitchFamily="34" charset="0"/>
                <a:ea typeface="Calibri" panose="020F0502020204030204" pitchFamily="34" charset="0"/>
                <a:cs typeface="Times New Roman" panose="02020603050405020304" pitchFamily="18" charset="0"/>
              </a:rPr>
              <a:t>settled in March 2021</a:t>
            </a:r>
            <a:r>
              <a:rPr lang="en-IN" sz="1800">
                <a:effectLst/>
                <a:latin typeface="Calibri" panose="020F0502020204030204" pitchFamily="34" charset="0"/>
                <a:ea typeface="Calibri" panose="020F0502020204030204" pitchFamily="34" charset="0"/>
                <a:cs typeface="Times New Roman" panose="02020603050405020304" pitchFamily="18" charset="0"/>
              </a:rPr>
              <a:t>, with Apple agreeing to </a:t>
            </a:r>
            <a:r>
              <a:rPr lang="en-IN" sz="1800" b="1">
                <a:effectLst/>
                <a:latin typeface="Calibri" panose="020F0502020204030204" pitchFamily="34" charset="0"/>
                <a:ea typeface="Calibri" panose="020F0502020204030204" pitchFamily="34" charset="0"/>
                <a:cs typeface="Times New Roman" panose="02020603050405020304" pitchFamily="18" charset="0"/>
              </a:rPr>
              <a:t>pay $113 million</a:t>
            </a:r>
            <a:r>
              <a:rPr lang="en-IN" sz="1800">
                <a:effectLst/>
                <a:latin typeface="Calibri" panose="020F0502020204030204" pitchFamily="34" charset="0"/>
                <a:ea typeface="Calibri" panose="020F0502020204030204" pitchFamily="34" charset="0"/>
                <a:cs typeface="Times New Roman" panose="02020603050405020304" pitchFamily="18" charset="0"/>
              </a:rPr>
              <a:t> to affected iPhone users. The settlement also required Apple to provide </a:t>
            </a:r>
            <a:r>
              <a:rPr lang="en-IN" sz="1800" b="1">
                <a:effectLst/>
                <a:latin typeface="Calibri" panose="020F0502020204030204" pitchFamily="34" charset="0"/>
                <a:ea typeface="Calibri" panose="020F0502020204030204" pitchFamily="34" charset="0"/>
                <a:cs typeface="Times New Roman" panose="02020603050405020304" pitchFamily="18" charset="0"/>
              </a:rPr>
              <a:t>more transparent information</a:t>
            </a:r>
            <a:r>
              <a:rPr lang="en-IN" sz="1800">
                <a:effectLst/>
                <a:latin typeface="Calibri" panose="020F0502020204030204" pitchFamily="34" charset="0"/>
                <a:ea typeface="Calibri" panose="020F0502020204030204" pitchFamily="34" charset="0"/>
                <a:cs typeface="Times New Roman" panose="02020603050405020304" pitchFamily="18" charset="0"/>
              </a:rPr>
              <a:t> about iPhone battery health and performance, and to </a:t>
            </a:r>
            <a:r>
              <a:rPr lang="en-IN" sz="1800" b="1">
                <a:effectLst/>
                <a:latin typeface="Calibri" panose="020F0502020204030204" pitchFamily="34" charset="0"/>
                <a:ea typeface="Calibri" panose="020F0502020204030204" pitchFamily="34" charset="0"/>
                <a:cs typeface="Times New Roman" panose="02020603050405020304" pitchFamily="18" charset="0"/>
              </a:rPr>
              <a:t>offer more affordable options</a:t>
            </a:r>
            <a:r>
              <a:rPr lang="en-IN" sz="1800">
                <a:effectLst/>
                <a:latin typeface="Calibri" panose="020F0502020204030204" pitchFamily="34" charset="0"/>
                <a:ea typeface="Calibri" panose="020F0502020204030204" pitchFamily="34" charset="0"/>
                <a:cs typeface="Times New Roman" panose="02020603050405020304" pitchFamily="18" charset="0"/>
              </a:rPr>
              <a:t> for iPhone battery replacements. While the settlement </a:t>
            </a:r>
            <a:r>
              <a:rPr lang="en-IN" sz="1800" b="1">
                <a:effectLst/>
                <a:latin typeface="Calibri" panose="020F0502020204030204" pitchFamily="34" charset="0"/>
                <a:ea typeface="Calibri" panose="020F0502020204030204" pitchFamily="34" charset="0"/>
                <a:cs typeface="Times New Roman" panose="02020603050405020304" pitchFamily="18" charset="0"/>
              </a:rPr>
              <a:t>did not require Apple to admit wrongdoing</a:t>
            </a:r>
            <a:r>
              <a:rPr lang="en-IN" sz="1800">
                <a:effectLst/>
                <a:latin typeface="Calibri" panose="020F0502020204030204" pitchFamily="34" charset="0"/>
                <a:ea typeface="Calibri" panose="020F0502020204030204" pitchFamily="34" charset="0"/>
                <a:cs typeface="Times New Roman" panose="02020603050405020304" pitchFamily="18" charset="0"/>
              </a:rPr>
              <a:t>, it represented a significant victory for iPhone users who had been affected by the controversy.</a:t>
            </a:r>
          </a:p>
        </p:txBody>
      </p:sp>
    </p:spTree>
    <p:extLst>
      <p:ext uri="{BB962C8B-B14F-4D97-AF65-F5344CB8AC3E}">
        <p14:creationId xmlns:p14="http://schemas.microsoft.com/office/powerpoint/2010/main" val="1228892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7f2057e51_2_39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7f2057e51_2_39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baseline="0">
                <a:solidFill>
                  <a:srgbClr val="000000"/>
                </a:solidFill>
                <a:latin typeface="Arial" panose="020B0604020202020204" pitchFamily="34" charset="0"/>
              </a:rPr>
              <a:t>Last December, Apple acknowledged that its iOS software slows down the performance of older </a:t>
            </a:r>
            <a:r>
              <a:rPr lang="en-US" sz="1800" b="0" i="0" u="none" strike="noStrike" baseline="0" err="1">
                <a:solidFill>
                  <a:srgbClr val="000000"/>
                </a:solidFill>
                <a:latin typeface="Arial" panose="020B0604020202020204" pitchFamily="34" charset="0"/>
              </a:rPr>
              <a:t>iPhonesapologized</a:t>
            </a:r>
            <a:r>
              <a:rPr lang="en-US" sz="1800" b="0" i="0" u="none" strike="noStrike" baseline="0">
                <a:solidFill>
                  <a:srgbClr val="000000"/>
                </a:solidFill>
                <a:latin typeface="Arial" panose="020B0604020202020204" pitchFamily="34" charset="0"/>
              </a:rPr>
              <a:t> formally end Dec. 31. The company says iOS does this to counteract problems in aging lithium-ion batteries. After facing criticism over its battery policies, Apple and offered battery replacements for $29, a program set to .</a:t>
            </a:r>
          </a:p>
          <a:p>
            <a:r>
              <a:rPr lang="en-US" sz="1800" b="0" i="0" u="none" strike="noStrike" baseline="0">
                <a:solidFill>
                  <a:srgbClr val="000000"/>
                </a:solidFill>
                <a:latin typeface="Arial" panose="020B0604020202020204" pitchFamily="34" charset="0"/>
              </a:rPr>
              <a:t>Apple has denied that phones were slowed in order to get customers to buy new models. The company didn't respond to a request for comment. </a:t>
            </a:r>
          </a:p>
          <a:p>
            <a:r>
              <a:rPr lang="en-US" sz="1800" b="0" i="0" u="none" strike="noStrike" baseline="0">
                <a:solidFill>
                  <a:srgbClr val="000000"/>
                </a:solidFill>
                <a:latin typeface="Arial" panose="020B0604020202020204" pitchFamily="34" charset="0"/>
              </a:rPr>
              <a:t>Samsung denied it slowed down phones and said it will appeal the decision. </a:t>
            </a:r>
          </a:p>
          <a:p>
            <a:r>
              <a:rPr lang="en-US" sz="1800" b="0" i="0" u="none" strike="noStrike" baseline="0">
                <a:solidFill>
                  <a:srgbClr val="000000"/>
                </a:solidFill>
                <a:latin typeface="Arial" panose="020B0604020202020204" pitchFamily="34" charset="0"/>
              </a:rPr>
              <a:t>"We are disappointed with the Italian Competition Authority ... decision," a Samsung spokesperson said in an email statement. "Samsung did not issue any software update that reduced the Galaxy Note 4's performance. In contrast, Samsung has always released software updates enabling our customers to have the best experience possible." </a:t>
            </a:r>
          </a:p>
          <a:p>
            <a:r>
              <a:rPr lang="en-US" sz="1800" b="0" i="0" u="none" strike="noStrike" baseline="0">
                <a:solidFill>
                  <a:srgbClr val="000000"/>
                </a:solidFill>
                <a:latin typeface="Arial" panose="020B0604020202020204" pitchFamily="34" charset="0"/>
              </a:rPr>
              <a:t>Both smartphone makers were also ordered to publish a declaration on the Italian page of their websites informing consumers about the AGCM's decision. </a:t>
            </a:r>
            <a:endParaRPr lang="en-IN"/>
          </a:p>
        </p:txBody>
      </p:sp>
    </p:spTree>
    <p:extLst>
      <p:ext uri="{BB962C8B-B14F-4D97-AF65-F5344CB8AC3E}">
        <p14:creationId xmlns:p14="http://schemas.microsoft.com/office/powerpoint/2010/main" val="221106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a:t>
            </a:r>
            <a:r>
              <a:rPr lang="en-IN" sz="1800" b="1">
                <a:effectLst/>
                <a:latin typeface="Calibri" panose="020F0502020204030204" pitchFamily="34" charset="0"/>
                <a:ea typeface="Calibri" panose="020F0502020204030204" pitchFamily="34" charset="0"/>
                <a:cs typeface="Times New Roman" panose="02020603050405020304" pitchFamily="18" charset="0"/>
              </a:rPr>
              <a:t>ethical issue</a:t>
            </a:r>
            <a:r>
              <a:rPr lang="en-IN" sz="1800">
                <a:effectLst/>
                <a:latin typeface="Calibri" panose="020F0502020204030204" pitchFamily="34" charset="0"/>
                <a:ea typeface="Calibri" panose="020F0502020204030204" pitchFamily="34" charset="0"/>
                <a:cs typeface="Times New Roman" panose="02020603050405020304" pitchFamily="18" charset="0"/>
              </a:rPr>
              <a:t> at the center of the controversy surrounding Apple's practice of slowing down older iPhones was the </a:t>
            </a:r>
            <a:r>
              <a:rPr lang="en-IN" sz="1800" b="1">
                <a:effectLst/>
                <a:latin typeface="Calibri" panose="020F0502020204030204" pitchFamily="34" charset="0"/>
                <a:ea typeface="Calibri" panose="020F0502020204030204" pitchFamily="34" charset="0"/>
                <a:cs typeface="Times New Roman" panose="02020603050405020304" pitchFamily="18" charset="0"/>
              </a:rPr>
              <a:t>company's lack of transparency and the perceived deception of its customers</a:t>
            </a:r>
            <a:r>
              <a:rPr lang="en-IN" sz="1800">
                <a:effectLst/>
                <a:latin typeface="Calibri" panose="020F0502020204030204" pitchFamily="34" charset="0"/>
                <a:ea typeface="Calibri" panose="020F0502020204030204" pitchFamily="34" charset="0"/>
                <a:cs typeface="Times New Roman" panose="02020603050405020304" pitchFamily="18" charset="0"/>
              </a:rPr>
              <a:t>. Many users felt that Apple had intentionally slowed down their devices without informing them, and that the company had encouraged them to purchase new devices rather than addressing the underlying issue.</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This issue raises broader questions about the </a:t>
            </a:r>
            <a:r>
              <a:rPr lang="en-IN" sz="1800" b="1">
                <a:effectLst/>
                <a:latin typeface="Calibri" panose="020F0502020204030204" pitchFamily="34" charset="0"/>
                <a:ea typeface="Calibri" panose="020F0502020204030204" pitchFamily="34" charset="0"/>
                <a:cs typeface="Times New Roman" panose="02020603050405020304" pitchFamily="18" charset="0"/>
              </a:rPr>
              <a:t>ethics of planned obsolescence</a:t>
            </a:r>
            <a:r>
              <a:rPr lang="en-IN" sz="1800">
                <a:effectLst/>
                <a:latin typeface="Calibri" panose="020F0502020204030204" pitchFamily="34" charset="0"/>
                <a:ea typeface="Calibri" panose="020F0502020204030204" pitchFamily="34" charset="0"/>
                <a:cs typeface="Times New Roman" panose="02020603050405020304" pitchFamily="18" charset="0"/>
              </a:rPr>
              <a:t>, which refers to the </a:t>
            </a:r>
            <a:r>
              <a:rPr lang="en-IN" sz="1800" b="1">
                <a:effectLst/>
                <a:latin typeface="Calibri" panose="020F0502020204030204" pitchFamily="34" charset="0"/>
                <a:ea typeface="Calibri" panose="020F0502020204030204" pitchFamily="34" charset="0"/>
                <a:cs typeface="Times New Roman" panose="02020603050405020304" pitchFamily="18" charset="0"/>
              </a:rPr>
              <a:t>practice of designing products with a limited lifespan in order to encourage consumers to purchase newer models</a:t>
            </a:r>
            <a:r>
              <a:rPr lang="en-IN" sz="1800">
                <a:effectLst/>
                <a:latin typeface="Calibri" panose="020F0502020204030204" pitchFamily="34" charset="0"/>
                <a:ea typeface="Calibri" panose="020F0502020204030204" pitchFamily="34" charset="0"/>
                <a:cs typeface="Times New Roman" panose="02020603050405020304" pitchFamily="18" charset="0"/>
              </a:rPr>
              <a:t>. While planned obsolescence can be a legitimate business strategy, it can also be seen as unethical if it is designed to intentionally deceive or exploit consumers.</a:t>
            </a:r>
          </a:p>
          <a:p>
            <a:pPr>
              <a:lnSpc>
                <a:spcPct val="107000"/>
              </a:lnSpc>
              <a:spcAft>
                <a:spcPts val="80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One key learning</a:t>
            </a:r>
            <a:r>
              <a:rPr lang="en-IN" sz="1800">
                <a:effectLst/>
                <a:latin typeface="Calibri" panose="020F0502020204030204" pitchFamily="34" charset="0"/>
                <a:ea typeface="Calibri" panose="020F0502020204030204" pitchFamily="34" charset="0"/>
                <a:cs typeface="Times New Roman" panose="02020603050405020304" pitchFamily="18" charset="0"/>
              </a:rPr>
              <a:t> from the Apple case is the </a:t>
            </a:r>
            <a:r>
              <a:rPr lang="en-IN" sz="1800" b="1">
                <a:effectLst/>
                <a:latin typeface="Calibri" panose="020F0502020204030204" pitchFamily="34" charset="0"/>
                <a:ea typeface="Calibri" panose="020F0502020204030204" pitchFamily="34" charset="0"/>
                <a:cs typeface="Times New Roman" panose="02020603050405020304" pitchFamily="18" charset="0"/>
              </a:rPr>
              <a:t>importance of transparency and honesty in business practices</a:t>
            </a:r>
            <a:r>
              <a:rPr lang="en-IN" sz="1800">
                <a:effectLst/>
                <a:latin typeface="Calibri" panose="020F0502020204030204" pitchFamily="34" charset="0"/>
                <a:ea typeface="Calibri" panose="020F0502020204030204" pitchFamily="34" charset="0"/>
                <a:cs typeface="Times New Roman" panose="02020603050405020304" pitchFamily="18" charset="0"/>
              </a:rPr>
              <a:t>. Companies that are upfront about the performance of their products and the impact of software updates on device performance are more likely to build trust with their customers and avoid damaging controversies like the one that Apple faced.</a:t>
            </a:r>
          </a:p>
          <a:p>
            <a:pPr>
              <a:lnSpc>
                <a:spcPct val="107000"/>
              </a:lnSpc>
              <a:spcAft>
                <a:spcPts val="80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Another key learning</a:t>
            </a:r>
            <a:r>
              <a:rPr lang="en-IN" sz="1800">
                <a:effectLst/>
                <a:latin typeface="Calibri" panose="020F0502020204030204" pitchFamily="34" charset="0"/>
                <a:ea typeface="Calibri" panose="020F0502020204030204" pitchFamily="34" charset="0"/>
                <a:cs typeface="Times New Roman" panose="02020603050405020304" pitchFamily="18" charset="0"/>
              </a:rPr>
              <a:t> is the </a:t>
            </a:r>
            <a:r>
              <a:rPr lang="en-IN" sz="1800" b="1">
                <a:effectLst/>
                <a:latin typeface="Calibri" panose="020F0502020204030204" pitchFamily="34" charset="0"/>
                <a:ea typeface="Calibri" panose="020F0502020204030204" pitchFamily="34" charset="0"/>
                <a:cs typeface="Times New Roman" panose="02020603050405020304" pitchFamily="18" charset="0"/>
              </a:rPr>
              <a:t>importance of consumer protection laws and regulatory oversight</a:t>
            </a:r>
            <a:r>
              <a:rPr lang="en-IN" sz="1800">
                <a:effectLst/>
                <a:latin typeface="Calibri" panose="020F0502020204030204" pitchFamily="34" charset="0"/>
                <a:ea typeface="Calibri" panose="020F0502020204030204" pitchFamily="34" charset="0"/>
                <a:cs typeface="Times New Roman" panose="02020603050405020304" pitchFamily="18" charset="0"/>
              </a:rPr>
              <a:t> in ensuring that companies are held accountable for their actions. In the case of Apple, both the class-action lawsuit and the fine levied by the Italian Competition Authority served as important checks on the company's practices and highlighted the need for greater transparency and consumer protections in the technology industry.</a:t>
            </a:r>
          </a:p>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Overall, the Apple controversy serves as a </a:t>
            </a:r>
            <a:r>
              <a:rPr lang="en-IN" sz="1800" b="1">
                <a:effectLst/>
                <a:latin typeface="Calibri" panose="020F0502020204030204" pitchFamily="34" charset="0"/>
                <a:ea typeface="Calibri" panose="020F0502020204030204" pitchFamily="34" charset="0"/>
                <a:cs typeface="Times New Roman" panose="02020603050405020304" pitchFamily="18" charset="0"/>
              </a:rPr>
              <a:t>reminder that companies have a responsibility to act ethically and transparently</a:t>
            </a:r>
            <a:r>
              <a:rPr lang="en-IN" sz="1800">
                <a:effectLst/>
                <a:latin typeface="Calibri" panose="020F0502020204030204" pitchFamily="34" charset="0"/>
                <a:ea typeface="Calibri" panose="020F0502020204030204" pitchFamily="34" charset="0"/>
                <a:cs typeface="Times New Roman" panose="02020603050405020304" pitchFamily="18" charset="0"/>
              </a:rPr>
              <a:t>, and that consumers have a right to expect honesty and fairness in the products and services that they purchase.</a:t>
            </a:r>
          </a:p>
        </p:txBody>
      </p:sp>
    </p:spTree>
    <p:extLst>
      <p:ext uri="{BB962C8B-B14F-4D97-AF65-F5344CB8AC3E}">
        <p14:creationId xmlns:p14="http://schemas.microsoft.com/office/powerpoint/2010/main" val="416162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5275500" y="257075"/>
            <a:ext cx="3609300" cy="460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rotWithShape="1">
          <a:blip r:embed="rId2">
            <a:alphaModFix/>
          </a:blip>
          <a:srcRect l="4777" r="4056"/>
          <a:stretch/>
        </p:blipFill>
        <p:spPr>
          <a:xfrm rot="3532302" flipH="1">
            <a:off x="-508874" y="3741500"/>
            <a:ext cx="1662051" cy="1299902"/>
          </a:xfrm>
          <a:prstGeom prst="rect">
            <a:avLst/>
          </a:prstGeom>
          <a:noFill/>
          <a:ln>
            <a:noFill/>
          </a:ln>
          <a:effectLst>
            <a:outerShdw blurRad="285750" dist="95250" dir="6000000" algn="bl" rotWithShape="0">
              <a:schemeClr val="dk1">
                <a:alpha val="20000"/>
              </a:schemeClr>
            </a:outerShdw>
          </a:effectLst>
        </p:spPr>
      </p:pic>
      <p:pic>
        <p:nvPicPr>
          <p:cNvPr id="11" name="Google Shape;11;p2"/>
          <p:cNvPicPr preferRelativeResize="0"/>
          <p:nvPr/>
        </p:nvPicPr>
        <p:blipFill rotWithShape="1">
          <a:blip r:embed="rId3">
            <a:alphaModFix/>
          </a:blip>
          <a:srcRect l="4001" r="4001"/>
          <a:stretch/>
        </p:blipFill>
        <p:spPr>
          <a:xfrm flipH="1">
            <a:off x="-860526" y="-800483"/>
            <a:ext cx="1868565" cy="1797599"/>
          </a:xfrm>
          <a:prstGeom prst="rect">
            <a:avLst/>
          </a:prstGeom>
          <a:noFill/>
          <a:ln>
            <a:noFill/>
          </a:ln>
          <a:effectLst>
            <a:outerShdw blurRad="285750" dist="95250" dir="6000000" algn="bl" rotWithShape="0">
              <a:schemeClr val="dk1">
                <a:alpha val="20000"/>
              </a:schemeClr>
            </a:outerShdw>
          </a:effectLst>
        </p:spPr>
      </p:pic>
      <p:sp>
        <p:nvSpPr>
          <p:cNvPr id="12" name="Google Shape;12;p2"/>
          <p:cNvSpPr txBox="1">
            <a:spLocks noGrp="1"/>
          </p:cNvSpPr>
          <p:nvPr>
            <p:ph type="ctrTitle"/>
          </p:nvPr>
        </p:nvSpPr>
        <p:spPr>
          <a:xfrm>
            <a:off x="715550" y="997129"/>
            <a:ext cx="4560000" cy="2673000"/>
          </a:xfrm>
          <a:prstGeom prst="rect">
            <a:avLst/>
          </a:prstGeom>
        </p:spPr>
        <p:txBody>
          <a:bodyPr spcFirstLastPara="1" wrap="square" lIns="91425" tIns="0" rIns="91425" bIns="91425" anchor="t" anchorCtr="0">
            <a:noAutofit/>
          </a:bodyPr>
          <a:lstStyle>
            <a:lvl1pPr lvl="0" algn="l">
              <a:lnSpc>
                <a:spcPct val="80000"/>
              </a:lnSpc>
              <a:spcBef>
                <a:spcPts val="0"/>
              </a:spcBef>
              <a:spcAft>
                <a:spcPts val="0"/>
              </a:spcAft>
              <a:buSzPts val="5200"/>
              <a:buNone/>
              <a:defRPr sz="6300" b="1">
                <a:solidFill>
                  <a:srgbClr val="212529"/>
                </a:solidFill>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867950" y="3926225"/>
            <a:ext cx="3871800" cy="225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DM Sans"/>
                <a:ea typeface="DM Sans"/>
                <a:cs typeface="DM Sans"/>
                <a:sym typeface="DM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9"/>
        <p:cNvGrpSpPr/>
        <p:nvPr/>
      </p:nvGrpSpPr>
      <p:grpSpPr>
        <a:xfrm>
          <a:off x="0" y="0"/>
          <a:ext cx="0" cy="0"/>
          <a:chOff x="0" y="0"/>
          <a:chExt cx="0" cy="0"/>
        </a:xfrm>
      </p:grpSpPr>
      <p:sp>
        <p:nvSpPr>
          <p:cNvPr id="40" name="Google Shape;40;p9"/>
          <p:cNvSpPr/>
          <p:nvPr/>
        </p:nvSpPr>
        <p:spPr>
          <a:xfrm>
            <a:off x="251850" y="259350"/>
            <a:ext cx="8649600" cy="462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p:cNvPicPr preferRelativeResize="0"/>
          <p:nvPr/>
        </p:nvPicPr>
        <p:blipFill rotWithShape="1">
          <a:blip r:embed="rId2">
            <a:alphaModFix/>
          </a:blip>
          <a:srcRect t="7954" b="7954"/>
          <a:stretch/>
        </p:blipFill>
        <p:spPr>
          <a:xfrm>
            <a:off x="-71575" y="1440801"/>
            <a:ext cx="987850" cy="950335"/>
          </a:xfrm>
          <a:prstGeom prst="rect">
            <a:avLst/>
          </a:prstGeom>
          <a:noFill/>
          <a:ln>
            <a:noFill/>
          </a:ln>
          <a:effectLst>
            <a:outerShdw blurRad="285750" dist="95250" dir="6000000" algn="bl" rotWithShape="0">
              <a:schemeClr val="dk1">
                <a:alpha val="20000"/>
              </a:schemeClr>
            </a:outerShdw>
          </a:effectLst>
        </p:spPr>
      </p:pic>
      <p:pic>
        <p:nvPicPr>
          <p:cNvPr id="42" name="Google Shape;42;p9"/>
          <p:cNvPicPr preferRelativeResize="0"/>
          <p:nvPr/>
        </p:nvPicPr>
        <p:blipFill rotWithShape="1">
          <a:blip r:embed="rId3">
            <a:alphaModFix/>
          </a:blip>
          <a:srcRect l="2714" r="2714"/>
          <a:stretch/>
        </p:blipFill>
        <p:spPr>
          <a:xfrm rot="726688">
            <a:off x="209542" y="3763380"/>
            <a:ext cx="1393817" cy="1050815"/>
          </a:xfrm>
          <a:prstGeom prst="rect">
            <a:avLst/>
          </a:prstGeom>
          <a:noFill/>
          <a:ln>
            <a:noFill/>
          </a:ln>
          <a:effectLst>
            <a:outerShdw blurRad="285750" dist="95250" dir="6000000" algn="bl" rotWithShape="0">
              <a:schemeClr val="dk1">
                <a:alpha val="20000"/>
              </a:schemeClr>
            </a:outerShdw>
          </a:effectLst>
        </p:spPr>
      </p:pic>
      <p:sp>
        <p:nvSpPr>
          <p:cNvPr id="43" name="Google Shape;43;p9"/>
          <p:cNvSpPr txBox="1">
            <a:spLocks noGrp="1"/>
          </p:cNvSpPr>
          <p:nvPr>
            <p:ph type="title"/>
          </p:nvPr>
        </p:nvSpPr>
        <p:spPr>
          <a:xfrm>
            <a:off x="965850" y="1636200"/>
            <a:ext cx="4110900" cy="643800"/>
          </a:xfrm>
          <a:prstGeom prst="rect">
            <a:avLst/>
          </a:prstGeom>
        </p:spPr>
        <p:txBody>
          <a:bodyPr spcFirstLastPara="1" wrap="square" lIns="91425" tIns="0" rIns="91425" bIns="91425" anchor="t" anchorCtr="0">
            <a:noAutofit/>
          </a:bodyPr>
          <a:lstStyle>
            <a:lvl1pPr lvl="0" algn="ctr">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965850" y="2391125"/>
            <a:ext cx="4110900" cy="138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1">
  <p:cSld name="CUSTOM_1_1">
    <p:bg>
      <p:bgPr>
        <a:solidFill>
          <a:schemeClr val="dk2"/>
        </a:solidFill>
        <a:effectLst/>
      </p:bgPr>
    </p:bg>
    <p:spTree>
      <p:nvGrpSpPr>
        <p:cNvPr id="1" name="Shape 77"/>
        <p:cNvGrpSpPr/>
        <p:nvPr/>
      </p:nvGrpSpPr>
      <p:grpSpPr>
        <a:xfrm>
          <a:off x="0" y="0"/>
          <a:ext cx="0" cy="0"/>
          <a:chOff x="0" y="0"/>
          <a:chExt cx="0" cy="0"/>
        </a:xfrm>
      </p:grpSpPr>
      <p:sp>
        <p:nvSpPr>
          <p:cNvPr id="78" name="Google Shape;78;p15"/>
          <p:cNvSpPr/>
          <p:nvPr/>
        </p:nvSpPr>
        <p:spPr>
          <a:xfrm rot="5400000">
            <a:off x="5319500" y="12900"/>
            <a:ext cx="2065500" cy="51177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subTitle" idx="1"/>
          </p:nvPr>
        </p:nvSpPr>
        <p:spPr>
          <a:xfrm>
            <a:off x="4418825" y="2329825"/>
            <a:ext cx="4009800" cy="94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5"/>
          <p:cNvSpPr txBox="1">
            <a:spLocks noGrp="1"/>
          </p:cNvSpPr>
          <p:nvPr>
            <p:ph type="subTitle" idx="2"/>
          </p:nvPr>
        </p:nvSpPr>
        <p:spPr>
          <a:xfrm>
            <a:off x="4418750" y="1820950"/>
            <a:ext cx="4009800" cy="50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3500" b="1">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4">
  <p:cSld name="CUSTOM_1_1_1_2">
    <p:spTree>
      <p:nvGrpSpPr>
        <p:cNvPr id="1" name="Shape 89"/>
        <p:cNvGrpSpPr/>
        <p:nvPr/>
      </p:nvGrpSpPr>
      <p:grpSpPr>
        <a:xfrm>
          <a:off x="0" y="0"/>
          <a:ext cx="0" cy="0"/>
          <a:chOff x="0" y="0"/>
          <a:chExt cx="0" cy="0"/>
        </a:xfrm>
      </p:grpSpPr>
      <p:sp>
        <p:nvSpPr>
          <p:cNvPr id="90" name="Google Shape;90;p18"/>
          <p:cNvSpPr/>
          <p:nvPr/>
        </p:nvSpPr>
        <p:spPr>
          <a:xfrm flipH="1">
            <a:off x="252816" y="259350"/>
            <a:ext cx="8649600" cy="462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subTitle" idx="1"/>
          </p:nvPr>
        </p:nvSpPr>
        <p:spPr>
          <a:xfrm>
            <a:off x="5105400" y="3161375"/>
            <a:ext cx="3324000" cy="107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8"/>
          <p:cNvSpPr txBox="1">
            <a:spLocks noGrp="1"/>
          </p:cNvSpPr>
          <p:nvPr>
            <p:ph type="subTitle" idx="2"/>
          </p:nvPr>
        </p:nvSpPr>
        <p:spPr>
          <a:xfrm>
            <a:off x="5524500" y="882350"/>
            <a:ext cx="2904900" cy="227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3500" b="1">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248"/>
        <p:cNvGrpSpPr/>
        <p:nvPr/>
      </p:nvGrpSpPr>
      <p:grpSpPr>
        <a:xfrm>
          <a:off x="0" y="0"/>
          <a:ext cx="0" cy="0"/>
          <a:chOff x="0" y="0"/>
          <a:chExt cx="0" cy="0"/>
        </a:xfrm>
      </p:grpSpPr>
      <p:sp>
        <p:nvSpPr>
          <p:cNvPr id="249" name="Google Shape;249;p39"/>
          <p:cNvSpPr/>
          <p:nvPr/>
        </p:nvSpPr>
        <p:spPr>
          <a:xfrm>
            <a:off x="251850" y="1241425"/>
            <a:ext cx="8649600" cy="336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dk1"/>
              </a:solidFill>
              <a:latin typeface="Roboto"/>
              <a:ea typeface="Roboto"/>
              <a:cs typeface="Roboto"/>
              <a:sym typeface="Roboto"/>
            </a:endParaRPr>
          </a:p>
        </p:txBody>
      </p:sp>
      <p:pic>
        <p:nvPicPr>
          <p:cNvPr id="250" name="Google Shape;250;p39"/>
          <p:cNvPicPr preferRelativeResize="0"/>
          <p:nvPr/>
        </p:nvPicPr>
        <p:blipFill rotWithShape="1">
          <a:blip r:embed="rId2">
            <a:alphaModFix/>
          </a:blip>
          <a:srcRect l="7446" r="7446"/>
          <a:stretch/>
        </p:blipFill>
        <p:spPr>
          <a:xfrm rot="8795663">
            <a:off x="64761" y="3800197"/>
            <a:ext cx="1138931" cy="1438656"/>
          </a:xfrm>
          <a:prstGeom prst="rect">
            <a:avLst/>
          </a:prstGeom>
          <a:noFill/>
          <a:ln>
            <a:noFill/>
          </a:ln>
          <a:effectLst>
            <a:outerShdw blurRad="285750" dist="95250" dir="6000000" algn="bl" rotWithShape="0">
              <a:schemeClr val="dk1">
                <a:alpha val="20000"/>
              </a:schemeClr>
            </a:outerShdw>
          </a:effectLst>
        </p:spPr>
      </p:pic>
      <p:pic>
        <p:nvPicPr>
          <p:cNvPr id="251" name="Google Shape;251;p39"/>
          <p:cNvPicPr preferRelativeResize="0"/>
          <p:nvPr/>
        </p:nvPicPr>
        <p:blipFill rotWithShape="1">
          <a:blip r:embed="rId3">
            <a:alphaModFix/>
          </a:blip>
          <a:srcRect t="10172" b="10172"/>
          <a:stretch/>
        </p:blipFill>
        <p:spPr>
          <a:xfrm rot="145184" flipH="1">
            <a:off x="4212751" y="4448174"/>
            <a:ext cx="1198421" cy="1152923"/>
          </a:xfrm>
          <a:prstGeom prst="rect">
            <a:avLst/>
          </a:prstGeom>
          <a:noFill/>
          <a:ln>
            <a:noFill/>
          </a:ln>
          <a:effectLst>
            <a:outerShdw blurRad="285750" dist="95250" dir="6000000" algn="bl" rotWithShape="0">
              <a:schemeClr val="dk1">
                <a:alpha val="20000"/>
              </a:schemeClr>
            </a:outerShdw>
          </a:effectLst>
        </p:spPr>
      </p:pic>
      <p:pic>
        <p:nvPicPr>
          <p:cNvPr id="252" name="Google Shape;252;p39"/>
          <p:cNvPicPr preferRelativeResize="0"/>
          <p:nvPr/>
        </p:nvPicPr>
        <p:blipFill rotWithShape="1">
          <a:blip r:embed="rId4">
            <a:alphaModFix/>
          </a:blip>
          <a:srcRect l="4069" r="4069"/>
          <a:stretch/>
        </p:blipFill>
        <p:spPr>
          <a:xfrm>
            <a:off x="7965651" y="3391748"/>
            <a:ext cx="925800" cy="1152926"/>
          </a:xfrm>
          <a:prstGeom prst="rect">
            <a:avLst/>
          </a:prstGeom>
          <a:noFill/>
          <a:ln>
            <a:noFill/>
          </a:ln>
          <a:effectLst>
            <a:outerShdw blurRad="285750" dist="95250" dir="6000000" algn="bl" rotWithShape="0">
              <a:schemeClr val="dk1">
                <a:alpha val="20000"/>
              </a:scheme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3_1_1">
    <p:bg>
      <p:bgPr>
        <a:solidFill>
          <a:schemeClr val="dk2"/>
        </a:solidFill>
        <a:effectLst/>
      </p:bgPr>
    </p:bg>
    <p:spTree>
      <p:nvGrpSpPr>
        <p:cNvPr id="1" name="Shape 258"/>
        <p:cNvGrpSpPr/>
        <p:nvPr/>
      </p:nvGrpSpPr>
      <p:grpSpPr>
        <a:xfrm>
          <a:off x="0" y="0"/>
          <a:ext cx="0" cy="0"/>
          <a:chOff x="0" y="0"/>
          <a:chExt cx="0" cy="0"/>
        </a:xfrm>
      </p:grpSpPr>
      <p:sp>
        <p:nvSpPr>
          <p:cNvPr id="259" name="Google Shape;259;p41"/>
          <p:cNvSpPr/>
          <p:nvPr/>
        </p:nvSpPr>
        <p:spPr>
          <a:xfrm>
            <a:off x="251850" y="259350"/>
            <a:ext cx="8649600" cy="462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pic>
        <p:nvPicPr>
          <p:cNvPr id="260" name="Google Shape;260;p41"/>
          <p:cNvPicPr preferRelativeResize="0"/>
          <p:nvPr/>
        </p:nvPicPr>
        <p:blipFill rotWithShape="1">
          <a:blip r:embed="rId2">
            <a:alphaModFix/>
          </a:blip>
          <a:srcRect t="7954" b="7954"/>
          <a:stretch/>
        </p:blipFill>
        <p:spPr>
          <a:xfrm flipH="1">
            <a:off x="8142700" y="3702538"/>
            <a:ext cx="987850" cy="950335"/>
          </a:xfrm>
          <a:prstGeom prst="rect">
            <a:avLst/>
          </a:prstGeom>
          <a:noFill/>
          <a:ln>
            <a:noFill/>
          </a:ln>
          <a:effectLst>
            <a:outerShdw blurRad="285750" dist="95250" dir="6000000" algn="bl" rotWithShape="0">
              <a:schemeClr val="dk1">
                <a:alpha val="20000"/>
              </a:schemeClr>
            </a:outerShdw>
          </a:effectLst>
        </p:spPr>
      </p:pic>
      <p:pic>
        <p:nvPicPr>
          <p:cNvPr id="261" name="Google Shape;261;p41"/>
          <p:cNvPicPr preferRelativeResize="0"/>
          <p:nvPr/>
        </p:nvPicPr>
        <p:blipFill rotWithShape="1">
          <a:blip r:embed="rId3">
            <a:alphaModFix/>
          </a:blip>
          <a:srcRect t="14869" b="8526"/>
          <a:stretch/>
        </p:blipFill>
        <p:spPr>
          <a:xfrm rot="-4093547" flipH="1">
            <a:off x="3806022" y="4468401"/>
            <a:ext cx="1302178" cy="1204752"/>
          </a:xfrm>
          <a:prstGeom prst="rect">
            <a:avLst/>
          </a:prstGeom>
          <a:noFill/>
          <a:ln>
            <a:noFill/>
          </a:ln>
          <a:effectLst>
            <a:outerShdw blurRad="285750" dist="95250" dir="6000000" algn="bl" rotWithShape="0">
              <a:schemeClr val="dk1">
                <a:alpha val="20000"/>
              </a:schemeClr>
            </a:outerShdw>
          </a:effectLst>
        </p:spPr>
      </p:pic>
      <p:pic>
        <p:nvPicPr>
          <p:cNvPr id="262" name="Google Shape;262;p41"/>
          <p:cNvPicPr preferRelativeResize="0"/>
          <p:nvPr/>
        </p:nvPicPr>
        <p:blipFill rotWithShape="1">
          <a:blip r:embed="rId4">
            <a:alphaModFix/>
          </a:blip>
          <a:srcRect l="4396" r="4387"/>
          <a:stretch/>
        </p:blipFill>
        <p:spPr>
          <a:xfrm flipH="1">
            <a:off x="-459775" y="3867675"/>
            <a:ext cx="1231265" cy="950324"/>
          </a:xfrm>
          <a:prstGeom prst="rect">
            <a:avLst/>
          </a:prstGeom>
          <a:noFill/>
          <a:ln>
            <a:noFill/>
          </a:ln>
          <a:effectLst>
            <a:outerShdw blurRad="285750" dist="95250" dir="6000000" algn="bl" rotWithShape="0">
              <a:schemeClr val="dk1">
                <a:alpha val="20000"/>
              </a:scheme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3_1_1_1">
    <p:bg>
      <p:bgPr>
        <a:solidFill>
          <a:schemeClr val="lt1"/>
        </a:solidFill>
        <a:effectLst/>
      </p:bgPr>
    </p:bg>
    <p:spTree>
      <p:nvGrpSpPr>
        <p:cNvPr id="1" name="Shape 263"/>
        <p:cNvGrpSpPr/>
        <p:nvPr/>
      </p:nvGrpSpPr>
      <p:grpSpPr>
        <a:xfrm>
          <a:off x="0" y="0"/>
          <a:ext cx="0" cy="0"/>
          <a:chOff x="0" y="0"/>
          <a:chExt cx="0" cy="0"/>
        </a:xfrm>
      </p:grpSpPr>
      <p:sp>
        <p:nvSpPr>
          <p:cNvPr id="264" name="Google Shape;264;p42"/>
          <p:cNvSpPr/>
          <p:nvPr/>
        </p:nvSpPr>
        <p:spPr>
          <a:xfrm>
            <a:off x="251850" y="259350"/>
            <a:ext cx="8649600" cy="462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pic>
        <p:nvPicPr>
          <p:cNvPr id="265" name="Google Shape;265;p42"/>
          <p:cNvPicPr preferRelativeResize="0"/>
          <p:nvPr/>
        </p:nvPicPr>
        <p:blipFill rotWithShape="1">
          <a:blip r:embed="rId2">
            <a:alphaModFix/>
          </a:blip>
          <a:srcRect t="11267" b="9662"/>
          <a:stretch/>
        </p:blipFill>
        <p:spPr>
          <a:xfrm rot="5901807" flipH="1">
            <a:off x="218903" y="4179600"/>
            <a:ext cx="1528550" cy="1459676"/>
          </a:xfrm>
          <a:prstGeom prst="rect">
            <a:avLst/>
          </a:prstGeom>
          <a:noFill/>
          <a:ln>
            <a:noFill/>
          </a:ln>
          <a:effectLst>
            <a:outerShdw blurRad="285750" dist="95250" dir="6000000" algn="bl" rotWithShape="0">
              <a:schemeClr val="dk1">
                <a:alpha val="20000"/>
              </a:schemeClr>
            </a:outerShdw>
          </a:effectLst>
        </p:spPr>
      </p:pic>
      <p:pic>
        <p:nvPicPr>
          <p:cNvPr id="266" name="Google Shape;266;p42"/>
          <p:cNvPicPr preferRelativeResize="0"/>
          <p:nvPr/>
        </p:nvPicPr>
        <p:blipFill rotWithShape="1">
          <a:blip r:embed="rId3">
            <a:alphaModFix/>
          </a:blip>
          <a:srcRect l="9076" r="9076"/>
          <a:stretch/>
        </p:blipFill>
        <p:spPr>
          <a:xfrm rot="-2699976" flipH="1">
            <a:off x="7740288" y="4047552"/>
            <a:ext cx="1245404" cy="1115399"/>
          </a:xfrm>
          <a:prstGeom prst="rect">
            <a:avLst/>
          </a:prstGeom>
          <a:noFill/>
          <a:ln>
            <a:noFill/>
          </a:ln>
          <a:effectLst>
            <a:outerShdw blurRad="285750" dist="95250" dir="6000000" algn="bl" rotWithShape="0">
              <a:schemeClr val="dk1">
                <a:alpha val="20000"/>
              </a:scheme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50" y="538250"/>
            <a:ext cx="7713000" cy="614100"/>
          </a:xfrm>
          <a:prstGeom prst="rect">
            <a:avLst/>
          </a:prstGeom>
          <a:noFill/>
          <a:ln>
            <a:noFill/>
          </a:ln>
        </p:spPr>
        <p:txBody>
          <a:bodyPr spcFirstLastPara="1" wrap="square" lIns="91425" tIns="0" rIns="91425" bIns="91425" anchor="t" anchorCtr="0">
            <a:noAutofit/>
          </a:bodyPr>
          <a:lstStyle>
            <a:lvl1pPr lvl="0"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1pPr>
            <a:lvl2pPr lvl="1"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2pPr>
            <a:lvl3pPr lvl="2"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3pPr>
            <a:lvl4pPr lvl="3"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4pPr>
            <a:lvl5pPr lvl="4"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5pPr>
            <a:lvl6pPr lvl="5"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6pPr>
            <a:lvl7pPr lvl="6"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7pPr>
            <a:lvl8pPr lvl="7"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8pPr>
            <a:lvl9pPr lvl="8" algn="ctr">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1" r:id="rId4"/>
    <p:sldLayoutId id="2147483664" r:id="rId5"/>
    <p:sldLayoutId id="2147483685" r:id="rId6"/>
    <p:sldLayoutId id="2147483687" r:id="rId7"/>
    <p:sldLayoutId id="214748368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24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6"/>
        <p:cNvGrpSpPr/>
        <p:nvPr/>
      </p:nvGrpSpPr>
      <p:grpSpPr>
        <a:xfrm>
          <a:off x="0" y="0"/>
          <a:ext cx="0" cy="0"/>
          <a:chOff x="0" y="0"/>
          <a:chExt cx="0" cy="0"/>
        </a:xfrm>
      </p:grpSpPr>
      <p:sp>
        <p:nvSpPr>
          <p:cNvPr id="278" name="Google Shape;278;p46"/>
          <p:cNvSpPr txBox="1">
            <a:spLocks noGrp="1"/>
          </p:cNvSpPr>
          <p:nvPr>
            <p:ph type="ctrTitle"/>
          </p:nvPr>
        </p:nvSpPr>
        <p:spPr>
          <a:xfrm>
            <a:off x="715550" y="997129"/>
            <a:ext cx="4560000" cy="957116"/>
          </a:xfrm>
          <a:prstGeom prst="rect">
            <a:avLst/>
          </a:prstGeom>
        </p:spPr>
        <p:txBody>
          <a:bodyPr spcFirstLastPara="1" wrap="square" lIns="91425" tIns="0" rIns="91425" bIns="91425" anchor="t" anchorCtr="0">
            <a:noAutofit/>
          </a:bodyPr>
          <a:lstStyle/>
          <a:p>
            <a:pPr>
              <a:buSzPts val="1100"/>
            </a:pPr>
            <a:r>
              <a:rPr lang="en" sz="3200">
                <a:solidFill>
                  <a:schemeClr val="dk1"/>
                </a:solidFill>
              </a:rPr>
              <a:t>Apple &amp; Samsung</a:t>
            </a:r>
            <a:br>
              <a:rPr lang="en" sz="3200"/>
            </a:br>
            <a:r>
              <a:rPr lang="en" sz="3200">
                <a:solidFill>
                  <a:schemeClr val="dk1"/>
                </a:solidFill>
              </a:rPr>
              <a:t>slowing down phones</a:t>
            </a:r>
            <a:br>
              <a:rPr lang="en" sz="3200">
                <a:solidFill>
                  <a:schemeClr val="dk1"/>
                </a:solidFill>
              </a:rPr>
            </a:br>
            <a:endParaRPr lang="en" sz="1800">
              <a:solidFill>
                <a:schemeClr val="dk1"/>
              </a:solidFill>
            </a:endParaRPr>
          </a:p>
        </p:txBody>
      </p:sp>
      <p:sp>
        <p:nvSpPr>
          <p:cNvPr id="279" name="Google Shape;279;p46"/>
          <p:cNvSpPr txBox="1">
            <a:spLocks noGrp="1"/>
          </p:cNvSpPr>
          <p:nvPr>
            <p:ph type="subTitle" idx="1"/>
          </p:nvPr>
        </p:nvSpPr>
        <p:spPr>
          <a:xfrm>
            <a:off x="1585048" y="2316726"/>
            <a:ext cx="1154958" cy="24531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b="1">
                <a:latin typeface="Roboto"/>
              </a:rPr>
              <a:t>Group 13</a:t>
            </a:r>
          </a:p>
        </p:txBody>
      </p:sp>
      <p:pic>
        <p:nvPicPr>
          <p:cNvPr id="280" name="Google Shape;280;p46"/>
          <p:cNvPicPr preferRelativeResize="0"/>
          <p:nvPr/>
        </p:nvPicPr>
        <p:blipFill>
          <a:blip r:embed="rId3"/>
          <a:srcRect l="16344" r="16344"/>
          <a:stretch/>
        </p:blipFill>
        <p:spPr>
          <a:xfrm>
            <a:off x="6106775" y="812238"/>
            <a:ext cx="2105550" cy="3519025"/>
          </a:xfrm>
          <a:prstGeom prst="rect">
            <a:avLst/>
          </a:prstGeom>
          <a:noFill/>
          <a:ln>
            <a:noFill/>
          </a:ln>
          <a:effectLst>
            <a:outerShdw blurRad="285750" dist="95250" dir="6000000" algn="bl" rotWithShape="0">
              <a:schemeClr val="dk1">
                <a:alpha val="20000"/>
              </a:schemeClr>
            </a:outerShdw>
          </a:effectLst>
        </p:spPr>
      </p:pic>
      <p:pic>
        <p:nvPicPr>
          <p:cNvPr id="281" name="Google Shape;281;p46"/>
          <p:cNvPicPr preferRelativeResize="0"/>
          <p:nvPr/>
        </p:nvPicPr>
        <p:blipFill rotWithShape="1">
          <a:blip r:embed="rId4">
            <a:alphaModFix/>
          </a:blip>
          <a:srcRect l="-5319" t="11611" r="5320" b="12099"/>
          <a:stretch/>
        </p:blipFill>
        <p:spPr>
          <a:xfrm rot="5182582" flipH="1">
            <a:off x="7444539" y="4425039"/>
            <a:ext cx="1390095" cy="1280719"/>
          </a:xfrm>
          <a:prstGeom prst="rect">
            <a:avLst/>
          </a:prstGeom>
          <a:noFill/>
          <a:ln>
            <a:noFill/>
          </a:ln>
          <a:effectLst>
            <a:outerShdw blurRad="285750" dist="95250" dir="6000000" algn="bl" rotWithShape="0">
              <a:schemeClr val="dk1">
                <a:alpha val="20000"/>
              </a:schemeClr>
            </a:outerShdw>
          </a:effectLst>
        </p:spPr>
      </p:pic>
      <p:pic>
        <p:nvPicPr>
          <p:cNvPr id="282" name="Google Shape;282;p46"/>
          <p:cNvPicPr preferRelativeResize="0"/>
          <p:nvPr/>
        </p:nvPicPr>
        <p:blipFill rotWithShape="1">
          <a:blip r:embed="rId5">
            <a:alphaModFix/>
          </a:blip>
          <a:srcRect t="514" b="514"/>
          <a:stretch/>
        </p:blipFill>
        <p:spPr>
          <a:xfrm rot="9903201">
            <a:off x="7604691" y="-774987"/>
            <a:ext cx="1538319" cy="1350427"/>
          </a:xfrm>
          <a:prstGeom prst="rect">
            <a:avLst/>
          </a:prstGeom>
          <a:noFill/>
          <a:ln>
            <a:noFill/>
          </a:ln>
          <a:effectLst>
            <a:outerShdw blurRad="285750" dist="95250" dir="6000000" algn="bl" rotWithShape="0">
              <a:schemeClr val="dk1">
                <a:alpha val="20000"/>
              </a:schemeClr>
            </a:outerShdw>
          </a:effectLst>
        </p:spPr>
      </p:pic>
      <p:pic>
        <p:nvPicPr>
          <p:cNvPr id="283" name="Google Shape;283;p46"/>
          <p:cNvPicPr preferRelativeResize="0"/>
          <p:nvPr/>
        </p:nvPicPr>
        <p:blipFill rotWithShape="1">
          <a:blip r:embed="rId6">
            <a:alphaModFix/>
          </a:blip>
          <a:srcRect t="3279" b="3279"/>
          <a:stretch/>
        </p:blipFill>
        <p:spPr>
          <a:xfrm rot="-2188482">
            <a:off x="4826913" y="1614041"/>
            <a:ext cx="998275" cy="1201393"/>
          </a:xfrm>
          <a:prstGeom prst="rect">
            <a:avLst/>
          </a:prstGeom>
          <a:noFill/>
          <a:ln>
            <a:noFill/>
          </a:ln>
          <a:effectLst>
            <a:outerShdw blurRad="285750" dist="95250" dir="6000000" algn="bl" rotWithShape="0">
              <a:schemeClr val="dk1">
                <a:alpha val="20000"/>
              </a:schemeClr>
            </a:outerShdw>
          </a:effectLst>
        </p:spPr>
      </p:pic>
      <p:sp>
        <p:nvSpPr>
          <p:cNvPr id="3" name="TextBox 2">
            <a:extLst>
              <a:ext uri="{FF2B5EF4-FFF2-40B4-BE49-F238E27FC236}">
                <a16:creationId xmlns:a16="http://schemas.microsoft.com/office/drawing/2014/main" id="{301E48B8-FD57-9454-0944-864143FE798E}"/>
              </a:ext>
            </a:extLst>
          </p:cNvPr>
          <p:cNvSpPr txBox="1"/>
          <p:nvPr/>
        </p:nvSpPr>
        <p:spPr>
          <a:xfrm>
            <a:off x="1585048" y="2704116"/>
            <a:ext cx="2488913" cy="116955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b="1" err="1">
                <a:latin typeface="Roboto"/>
                <a:ea typeface="Roboto"/>
                <a:cs typeface="Roboto"/>
              </a:rPr>
              <a:t>Shuolin</a:t>
            </a:r>
            <a:r>
              <a:rPr lang="en-IN" b="1">
                <a:latin typeface="Roboto"/>
                <a:ea typeface="Roboto"/>
                <a:cs typeface="Roboto"/>
              </a:rPr>
              <a:t> Hu</a:t>
            </a:r>
            <a:endParaRPr lang="en-US" b="1">
              <a:latin typeface="Roboto"/>
            </a:endParaRPr>
          </a:p>
          <a:p>
            <a:pPr marL="285750" indent="-285750">
              <a:buFont typeface="Arial" panose="020B0604020202020204" pitchFamily="34" charset="0"/>
              <a:buChar char="•"/>
            </a:pPr>
            <a:r>
              <a:rPr lang="en-IN" b="1">
                <a:latin typeface="Roboto"/>
                <a:ea typeface="Roboto"/>
                <a:cs typeface="Roboto"/>
              </a:rPr>
              <a:t>Abhinav Choudhary</a:t>
            </a:r>
          </a:p>
          <a:p>
            <a:pPr marL="285750" indent="-285750">
              <a:buFont typeface="Arial" panose="020B0604020202020204" pitchFamily="34" charset="0"/>
              <a:buChar char="•"/>
            </a:pPr>
            <a:r>
              <a:rPr lang="en-IN" b="1" err="1">
                <a:latin typeface="Roboto"/>
                <a:ea typeface="Roboto"/>
                <a:cs typeface="Roboto"/>
              </a:rPr>
              <a:t>Yufan</a:t>
            </a:r>
            <a:r>
              <a:rPr lang="en-IN" b="1">
                <a:latin typeface="Roboto"/>
                <a:ea typeface="Roboto"/>
                <a:cs typeface="Roboto"/>
              </a:rPr>
              <a:t> Gao</a:t>
            </a:r>
          </a:p>
          <a:p>
            <a:pPr marL="285750" indent="-285750">
              <a:buFont typeface="Arial" panose="020B0604020202020204" pitchFamily="34" charset="0"/>
              <a:buChar char="•"/>
            </a:pPr>
            <a:r>
              <a:rPr lang="en-IN" b="1">
                <a:latin typeface="Roboto"/>
                <a:ea typeface="Roboto"/>
                <a:cs typeface="Roboto"/>
              </a:rPr>
              <a:t>Zhijun Yu</a:t>
            </a:r>
          </a:p>
          <a:p>
            <a:pPr marL="285750" indent="-285750">
              <a:buFont typeface="Arial" panose="020B0604020202020204" pitchFamily="34" charset="0"/>
              <a:buChar char="•"/>
            </a:pPr>
            <a:r>
              <a:rPr lang="en-IN" b="1">
                <a:latin typeface="Roboto"/>
                <a:ea typeface="Roboto"/>
                <a:cs typeface="Roboto"/>
              </a:rPr>
              <a:t>Rishik Kumar Katam</a:t>
            </a:r>
          </a:p>
        </p:txBody>
      </p:sp>
    </p:spTree>
  </p:cSld>
  <p:clrMapOvr>
    <a:masterClrMapping/>
  </p:clrMapOvr>
  <mc:AlternateContent xmlns:mc="http://schemas.openxmlformats.org/markup-compatibility/2006" xmlns:p14="http://schemas.microsoft.com/office/powerpoint/2010/main">
    <mc:Choice Requires="p14">
      <p:transition spd="slow" p14:dur="2000" advTm="11129"/>
    </mc:Choice>
    <mc:Fallback xmlns="">
      <p:transition spd="slow" advTm="111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930477D-A782-261A-6537-D6766072736B}"/>
              </a:ext>
            </a:extLst>
          </p:cNvPr>
          <p:cNvSpPr txBox="1"/>
          <p:nvPr/>
        </p:nvSpPr>
        <p:spPr>
          <a:xfrm>
            <a:off x="435768" y="972786"/>
            <a:ext cx="8308181" cy="3108543"/>
          </a:xfrm>
          <a:prstGeom prst="rect">
            <a:avLst/>
          </a:prstGeom>
          <a:noFill/>
        </p:spPr>
        <p:txBody>
          <a:bodyPr wrap="square" lIns="91440" tIns="45720" rIns="91440" bIns="45720" rtlCol="0" anchor="t">
            <a:spAutoFit/>
          </a:bodyPr>
          <a:lstStyle/>
          <a:p>
            <a:pPr marL="171450" indent="-171450" algn="just">
              <a:lnSpc>
                <a:spcPct val="150000"/>
              </a:lnSpc>
              <a:buChar char="•"/>
            </a:pPr>
            <a:r>
              <a:rPr lang="en-US" sz="1200">
                <a:latin typeface="Roboto" panose="02000000000000000000" pitchFamily="2" charset="0"/>
                <a:ea typeface="Roboto" panose="02000000000000000000" pitchFamily="2" charset="0"/>
                <a:cs typeface="Roboto" panose="02000000000000000000" pitchFamily="2" charset="0"/>
              </a:rPr>
              <a:t>The Apple’s case of slowing down the older iPhones without telling its customers truth encourages us to think deeply about the ethical issues.</a:t>
            </a:r>
            <a:endParaRPr lang="en-IN" sz="1200">
              <a:latin typeface="Roboto" panose="02000000000000000000" pitchFamily="2" charset="0"/>
              <a:ea typeface="Roboto" panose="02000000000000000000" pitchFamily="2" charset="0"/>
              <a:cs typeface="Roboto" panose="02000000000000000000" pitchFamily="2" charset="0"/>
            </a:endParaRPr>
          </a:p>
          <a:p>
            <a:pPr marL="171450" indent="-171450" algn="just">
              <a:lnSpc>
                <a:spcPct val="150000"/>
              </a:lnSpc>
              <a:buChar char="•"/>
            </a:pPr>
            <a:r>
              <a:rPr lang="en-IN" sz="1200" b="1">
                <a:latin typeface="Roboto" panose="02000000000000000000" pitchFamily="2" charset="0"/>
                <a:ea typeface="Roboto" panose="02000000000000000000" pitchFamily="2" charset="0"/>
                <a:cs typeface="Roboto" panose="02000000000000000000" pitchFamily="2" charset="0"/>
              </a:rPr>
              <a:t>Practice:</a:t>
            </a:r>
            <a:r>
              <a:rPr lang="en-IN" sz="1200">
                <a:latin typeface="Roboto" panose="02000000000000000000" pitchFamily="2" charset="0"/>
                <a:ea typeface="Roboto" panose="02000000000000000000" pitchFamily="2" charset="0"/>
                <a:cs typeface="Roboto" panose="02000000000000000000" pitchFamily="2" charset="0"/>
              </a:rPr>
              <a:t> Apple hid the fact that </a:t>
            </a:r>
            <a:r>
              <a:rPr lang="en-US" sz="1200">
                <a:latin typeface="Roboto" panose="02000000000000000000" pitchFamily="2" charset="0"/>
                <a:ea typeface="Roboto" panose="02000000000000000000" pitchFamily="2" charset="0"/>
                <a:cs typeface="Roboto" panose="02000000000000000000" pitchFamily="2" charset="0"/>
              </a:rPr>
              <a:t>that the system updates would dramatically degrade the performance, which was questioned for indirectly forcing the customers to buy the newly released iPhones.</a:t>
            </a:r>
          </a:p>
          <a:p>
            <a:pPr marL="171450" indent="-171450" algn="just">
              <a:lnSpc>
                <a:spcPct val="150000"/>
              </a:lnSpc>
              <a:buChar char="•"/>
            </a:pPr>
            <a:r>
              <a:rPr lang="en-US" sz="1200" b="1">
                <a:latin typeface="Roboto" panose="02000000000000000000" pitchFamily="2" charset="0"/>
                <a:ea typeface="Roboto" panose="02000000000000000000" pitchFamily="2" charset="0"/>
                <a:cs typeface="Roboto" panose="02000000000000000000" pitchFamily="2" charset="0"/>
              </a:rPr>
              <a:t>Hazard:</a:t>
            </a:r>
            <a:r>
              <a:rPr lang="en-US" sz="1200">
                <a:latin typeface="Roboto" panose="02000000000000000000" pitchFamily="2" charset="0"/>
                <a:ea typeface="Roboto" panose="02000000000000000000" pitchFamily="2" charset="0"/>
                <a:cs typeface="Roboto" panose="02000000000000000000" pitchFamily="2" charset="0"/>
              </a:rPr>
              <a:t> Apple misled the customers and consequently lost goodwill. In the long run, it will be less competitive, and its market share will be snatched by its competitors.</a:t>
            </a:r>
          </a:p>
          <a:p>
            <a:pPr marL="171450" indent="-171450" algn="just">
              <a:lnSpc>
                <a:spcPct val="150000"/>
              </a:lnSpc>
              <a:buChar char="•"/>
            </a:pPr>
            <a:r>
              <a:rPr lang="en-US" sz="1200" b="1">
                <a:latin typeface="Roboto"/>
                <a:ea typeface="Roboto"/>
                <a:cs typeface="Roboto"/>
              </a:rPr>
              <a:t>Right Approach:</a:t>
            </a:r>
            <a:r>
              <a:rPr lang="en-US" sz="1200">
                <a:latin typeface="Roboto"/>
                <a:ea typeface="Roboto"/>
                <a:cs typeface="Roboto"/>
              </a:rPr>
              <a:t> An ethically sound and responsible company shall ensure the services it provides to be sufficiently open and transparent. </a:t>
            </a:r>
            <a:r>
              <a:rPr lang="en-US" sz="1200">
                <a:ea typeface="Roboto"/>
              </a:rPr>
              <a:t>Those companies that are truthful about their services and the corresponding effects will be more likely to gain trust from customers. </a:t>
            </a:r>
            <a:r>
              <a:rPr lang="en-US" sz="1200">
                <a:latin typeface="Roboto"/>
                <a:ea typeface="Roboto"/>
                <a:cs typeface="Roboto"/>
              </a:rPr>
              <a:t>In this case, the Apple shall inform its customers of the side-effects of the system updates upon the updates were released. In this way, customers could make their choices comfortably on whether to update their systems according to their own situation.</a:t>
            </a:r>
          </a:p>
        </p:txBody>
      </p:sp>
      <p:sp>
        <p:nvSpPr>
          <p:cNvPr id="4" name="Google Shape;325;p49">
            <a:extLst>
              <a:ext uri="{FF2B5EF4-FFF2-40B4-BE49-F238E27FC236}">
                <a16:creationId xmlns:a16="http://schemas.microsoft.com/office/drawing/2014/main" id="{E42D6DF3-6309-9906-4446-DCB971B3DFB0}"/>
              </a:ext>
            </a:extLst>
          </p:cNvPr>
          <p:cNvSpPr txBox="1">
            <a:spLocks/>
          </p:cNvSpPr>
          <p:nvPr/>
        </p:nvSpPr>
        <p:spPr>
          <a:xfrm>
            <a:off x="6858000" y="415378"/>
            <a:ext cx="2007394" cy="377579"/>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000" b="1">
                <a:latin typeface="Roboto" panose="02000000000000000000" pitchFamily="2" charset="0"/>
                <a:ea typeface="Roboto" panose="02000000000000000000" pitchFamily="2" charset="0"/>
                <a:cs typeface="Roboto" panose="02000000000000000000" pitchFamily="2" charset="0"/>
              </a:rPr>
              <a:t>Be Transparent</a:t>
            </a:r>
          </a:p>
        </p:txBody>
      </p:sp>
    </p:spTree>
    <p:extLst>
      <p:ext uri="{BB962C8B-B14F-4D97-AF65-F5344CB8AC3E}">
        <p14:creationId xmlns:p14="http://schemas.microsoft.com/office/powerpoint/2010/main" val="563234364"/>
      </p:ext>
    </p:extLst>
  </p:cSld>
  <p:clrMapOvr>
    <a:masterClrMapping/>
  </p:clrMapOvr>
  <mc:AlternateContent xmlns:mc="http://schemas.openxmlformats.org/markup-compatibility/2006" xmlns:p14="http://schemas.microsoft.com/office/powerpoint/2010/main">
    <mc:Choice Requires="p14">
      <p:transition spd="slow" p14:dur="2000" advTm="68639"/>
    </mc:Choice>
    <mc:Fallback xmlns="">
      <p:transition spd="slow" advTm="686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25;p49">
            <a:extLst>
              <a:ext uri="{FF2B5EF4-FFF2-40B4-BE49-F238E27FC236}">
                <a16:creationId xmlns:a16="http://schemas.microsoft.com/office/drawing/2014/main" id="{E8F02E0A-6309-16E1-C208-41B6222DE3BD}"/>
              </a:ext>
            </a:extLst>
          </p:cNvPr>
          <p:cNvSpPr txBox="1">
            <a:spLocks/>
          </p:cNvSpPr>
          <p:nvPr/>
        </p:nvSpPr>
        <p:spPr>
          <a:xfrm>
            <a:off x="3586163" y="415378"/>
            <a:ext cx="5279231" cy="377579"/>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CN" sz="2000" b="1">
                <a:latin typeface="Roboto" panose="02000000000000000000" pitchFamily="2" charset="0"/>
                <a:ea typeface="Roboto" panose="02000000000000000000" pitchFamily="2" charset="0"/>
                <a:cs typeface="Roboto" panose="02000000000000000000" pitchFamily="2" charset="0"/>
              </a:rPr>
              <a:t>Importance of Consumer Protection Laws</a:t>
            </a:r>
            <a:endParaRPr lang="en-IN" sz="2000" b="1">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B930477D-A782-261A-6537-D6766072736B}"/>
              </a:ext>
            </a:extLst>
          </p:cNvPr>
          <p:cNvSpPr txBox="1"/>
          <p:nvPr/>
        </p:nvSpPr>
        <p:spPr>
          <a:xfrm>
            <a:off x="417909" y="1017478"/>
            <a:ext cx="8308181" cy="31085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a:latin typeface="Roboto" panose="02000000000000000000" pitchFamily="2" charset="0"/>
                <a:ea typeface="Roboto" panose="02000000000000000000" pitchFamily="2" charset="0"/>
                <a:cs typeface="Roboto" panose="02000000000000000000" pitchFamily="2" charset="0"/>
              </a:rPr>
              <a:t>Apple initially intended to hide the unethical practice of "reduce the performance of phones by releasing software updates".</a:t>
            </a:r>
          </a:p>
          <a:p>
            <a:pPr marL="285750" indent="-285750">
              <a:lnSpc>
                <a:spcPct val="150000"/>
              </a:lnSpc>
              <a:buFont typeface="Arial" panose="020B0604020202020204" pitchFamily="34" charset="0"/>
              <a:buChar char="•"/>
            </a:pPr>
            <a:r>
              <a:rPr lang="en-US" altLang="zh-CN" sz="1200">
                <a:latin typeface="Roboto" panose="02000000000000000000" pitchFamily="2" charset="0"/>
                <a:ea typeface="Roboto" panose="02000000000000000000" pitchFamily="2" charset="0"/>
                <a:cs typeface="Roboto" panose="02000000000000000000" pitchFamily="2" charset="0"/>
              </a:rPr>
              <a:t>It exactly was this concealment that outraged consumers, led technical analysts and professionals to investigate and eventually led to the AGCM's intervention and the imposition of fines.</a:t>
            </a:r>
          </a:p>
          <a:p>
            <a:pPr marL="285750" indent="-285750">
              <a:lnSpc>
                <a:spcPct val="150000"/>
              </a:lnSpc>
              <a:buFont typeface="Arial" panose="020B0604020202020204" pitchFamily="34" charset="0"/>
              <a:buChar char="•"/>
            </a:pPr>
            <a:r>
              <a:rPr lang="en-US" altLang="zh-CN" sz="1200">
                <a:latin typeface="Roboto" panose="02000000000000000000" pitchFamily="2" charset="0"/>
                <a:ea typeface="Roboto" panose="02000000000000000000" pitchFamily="2" charset="0"/>
                <a:cs typeface="Roboto" panose="02000000000000000000" pitchFamily="2" charset="0"/>
              </a:rPr>
              <a:t>So, Another key learning is the importance of consumer protection laws and regulatory oversight in ensuring that companies are held accountable for their actions. In the case of Apple, both the class-action lawsuit and the fine levied by the Italian Competition Authority served as important checks on the company's practices and highlighted the need for greater transparency and consumer protections in the technology industry.</a:t>
            </a:r>
          </a:p>
          <a:p>
            <a:pPr marL="285750" indent="-285750">
              <a:lnSpc>
                <a:spcPct val="150000"/>
              </a:lnSpc>
              <a:buFont typeface="Arial" panose="020B0604020202020204" pitchFamily="34" charset="0"/>
              <a:buChar char="•"/>
            </a:pPr>
            <a:r>
              <a:rPr lang="en-US" altLang="zh-CN" sz="1200">
                <a:latin typeface="Roboto" panose="02000000000000000000" pitchFamily="2" charset="0"/>
                <a:ea typeface="Roboto" panose="02000000000000000000" pitchFamily="2" charset="0"/>
                <a:cs typeface="Roboto" panose="02000000000000000000" pitchFamily="2" charset="0"/>
              </a:rPr>
              <a:t>Overall, the Apple and Samsung controversy serves as a reminder that companies have a responsibility to act ethically and transparently, and that consumers have a right to expect honesty and fairness in the products and services that they purchase.</a:t>
            </a:r>
            <a:endParaRPr lang="en-IN" altLang="zh-CN" sz="12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586889489"/>
      </p:ext>
    </p:extLst>
  </p:cSld>
  <p:clrMapOvr>
    <a:masterClrMapping/>
  </p:clrMapOvr>
  <mc:AlternateContent xmlns:mc="http://schemas.openxmlformats.org/markup-compatibility/2006" xmlns:p14="http://schemas.microsoft.com/office/powerpoint/2010/main">
    <mc:Choice Requires="p14">
      <p:transition spd="slow" p14:dur="2000" advTm="52592"/>
    </mc:Choice>
    <mc:Fallback xmlns="">
      <p:transition spd="slow" advTm="5259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3"/>
        <p:cNvGrpSpPr/>
        <p:nvPr/>
      </p:nvGrpSpPr>
      <p:grpSpPr>
        <a:xfrm>
          <a:off x="0" y="0"/>
          <a:ext cx="0" cy="0"/>
          <a:chOff x="0" y="0"/>
          <a:chExt cx="0" cy="0"/>
        </a:xfrm>
      </p:grpSpPr>
      <p:pic>
        <p:nvPicPr>
          <p:cNvPr id="324" name="Google Shape;324;p49"/>
          <p:cNvPicPr preferRelativeResize="0"/>
          <p:nvPr/>
        </p:nvPicPr>
        <p:blipFill>
          <a:blip r:embed="rId3"/>
          <a:srcRect l="2404" r="2404"/>
          <a:stretch/>
        </p:blipFill>
        <p:spPr>
          <a:xfrm>
            <a:off x="5586493" y="259350"/>
            <a:ext cx="3301801" cy="4624800"/>
          </a:xfrm>
          <a:prstGeom prst="rect">
            <a:avLst/>
          </a:prstGeom>
          <a:noFill/>
          <a:ln>
            <a:noFill/>
          </a:ln>
        </p:spPr>
      </p:pic>
      <p:sp>
        <p:nvSpPr>
          <p:cNvPr id="325" name="Google Shape;325;p49"/>
          <p:cNvSpPr txBox="1">
            <a:spLocks noGrp="1"/>
          </p:cNvSpPr>
          <p:nvPr>
            <p:ph type="title"/>
          </p:nvPr>
        </p:nvSpPr>
        <p:spPr>
          <a:xfrm>
            <a:off x="843940" y="1888075"/>
            <a:ext cx="4110900" cy="643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Thank You</a:t>
            </a:r>
            <a:endParaRPr/>
          </a:p>
        </p:txBody>
      </p:sp>
      <p:pic>
        <p:nvPicPr>
          <p:cNvPr id="2" name="Google Shape;1870;p81">
            <a:extLst>
              <a:ext uri="{FF2B5EF4-FFF2-40B4-BE49-F238E27FC236}">
                <a16:creationId xmlns:a16="http://schemas.microsoft.com/office/drawing/2014/main" id="{B92791C8-781A-51C0-5258-AC83AE4642E7}"/>
              </a:ext>
            </a:extLst>
          </p:cNvPr>
          <p:cNvPicPr preferRelativeResize="0"/>
          <p:nvPr/>
        </p:nvPicPr>
        <p:blipFill rotWithShape="1">
          <a:blip r:embed="rId4">
            <a:alphaModFix/>
          </a:blip>
          <a:srcRect t="4782" b="7305"/>
          <a:stretch/>
        </p:blipFill>
        <p:spPr>
          <a:xfrm rot="4795762">
            <a:off x="5183241" y="341776"/>
            <a:ext cx="1104044" cy="1285674"/>
          </a:xfrm>
          <a:prstGeom prst="rect">
            <a:avLst/>
          </a:prstGeom>
          <a:noFill/>
          <a:ln>
            <a:noFill/>
          </a:ln>
          <a:effectLst>
            <a:outerShdw blurRad="285750" dist="95250" dir="6000000" algn="bl" rotWithShape="0">
              <a:schemeClr val="dk1">
                <a:alpha val="20000"/>
              </a:schemeClr>
            </a:outerShdw>
          </a:effectLst>
        </p:spPr>
      </p:pic>
      <p:pic>
        <p:nvPicPr>
          <p:cNvPr id="3" name="Google Shape;1872;p81">
            <a:extLst>
              <a:ext uri="{FF2B5EF4-FFF2-40B4-BE49-F238E27FC236}">
                <a16:creationId xmlns:a16="http://schemas.microsoft.com/office/drawing/2014/main" id="{41ACCD5E-7BA5-7472-6A98-1B1A2E6A62A0}"/>
              </a:ext>
            </a:extLst>
          </p:cNvPr>
          <p:cNvPicPr preferRelativeResize="0"/>
          <p:nvPr/>
        </p:nvPicPr>
        <p:blipFill rotWithShape="1">
          <a:blip r:embed="rId5">
            <a:alphaModFix/>
          </a:blip>
          <a:srcRect t="12652" b="12659"/>
          <a:stretch/>
        </p:blipFill>
        <p:spPr>
          <a:xfrm>
            <a:off x="5076750" y="2061194"/>
            <a:ext cx="1248580" cy="1201150"/>
          </a:xfrm>
          <a:prstGeom prst="rect">
            <a:avLst/>
          </a:prstGeom>
          <a:noFill/>
          <a:ln>
            <a:noFill/>
          </a:ln>
          <a:effectLst>
            <a:outerShdw blurRad="285750" dist="95250" dir="6000000" algn="bl" rotWithShape="0">
              <a:schemeClr val="dk1">
                <a:alpha val="20000"/>
              </a:schemeClr>
            </a:outerShdw>
          </a:effectLst>
        </p:spPr>
      </p:pic>
      <p:pic>
        <p:nvPicPr>
          <p:cNvPr id="4" name="Google Shape;1873;p81">
            <a:extLst>
              <a:ext uri="{FF2B5EF4-FFF2-40B4-BE49-F238E27FC236}">
                <a16:creationId xmlns:a16="http://schemas.microsoft.com/office/drawing/2014/main" id="{A3064690-1E34-E850-5ADE-C8774E8AFB0A}"/>
              </a:ext>
            </a:extLst>
          </p:cNvPr>
          <p:cNvPicPr preferRelativeResize="0"/>
          <p:nvPr/>
        </p:nvPicPr>
        <p:blipFill rotWithShape="1">
          <a:blip r:embed="rId6">
            <a:alphaModFix/>
          </a:blip>
          <a:srcRect t="12870" b="12862"/>
          <a:stretch/>
        </p:blipFill>
        <p:spPr>
          <a:xfrm rot="14333818">
            <a:off x="4375677" y="3868857"/>
            <a:ext cx="1530120" cy="1007938"/>
          </a:xfrm>
          <a:prstGeom prst="rect">
            <a:avLst/>
          </a:prstGeom>
          <a:noFill/>
          <a:ln>
            <a:noFill/>
          </a:ln>
          <a:effectLst>
            <a:outerShdw blurRad="285750" dist="95250" dir="6000000" algn="bl" rotWithShape="0">
              <a:schemeClr val="dk1">
                <a:alpha val="20000"/>
              </a:schemeClr>
            </a:outerShdw>
          </a:effectLst>
        </p:spPr>
      </p:pic>
      <p:sp>
        <p:nvSpPr>
          <p:cNvPr id="6" name="TextBox 5">
            <a:extLst>
              <a:ext uri="{FF2B5EF4-FFF2-40B4-BE49-F238E27FC236}">
                <a16:creationId xmlns:a16="http://schemas.microsoft.com/office/drawing/2014/main" id="{8F2C9A06-4268-5475-1222-C4AC44A84C91}"/>
              </a:ext>
            </a:extLst>
          </p:cNvPr>
          <p:cNvSpPr txBox="1"/>
          <p:nvPr/>
        </p:nvSpPr>
        <p:spPr>
          <a:xfrm>
            <a:off x="1492706" y="3818676"/>
            <a:ext cx="3215889" cy="646331"/>
          </a:xfrm>
          <a:prstGeom prst="rect">
            <a:avLst/>
          </a:prstGeom>
          <a:noFill/>
        </p:spPr>
        <p:txBody>
          <a:bodyPr wrap="square" rtlCol="0">
            <a:spAutoFit/>
          </a:bodyPr>
          <a:lstStyle/>
          <a:p>
            <a:r>
              <a:rPr lang="en-IN" sz="1200" b="1">
                <a:latin typeface="Roboto" panose="02000000000000000000" pitchFamily="2" charset="0"/>
                <a:ea typeface="Roboto" panose="02000000000000000000" pitchFamily="2" charset="0"/>
                <a:cs typeface="Roboto" panose="02000000000000000000" pitchFamily="2" charset="0"/>
              </a:rPr>
              <a:t>Credits: </a:t>
            </a:r>
          </a:p>
          <a:p>
            <a:r>
              <a:rPr lang="en-IN" sz="1200">
                <a:latin typeface="Roboto" panose="02000000000000000000" pitchFamily="2" charset="0"/>
                <a:ea typeface="Roboto" panose="02000000000000000000" pitchFamily="2" charset="0"/>
                <a:cs typeface="Roboto" panose="02000000000000000000" pitchFamily="2" charset="0"/>
              </a:rPr>
              <a:t>Presentation template from Slidesgo</a:t>
            </a:r>
          </a:p>
          <a:p>
            <a:r>
              <a:rPr lang="en-IN" sz="1200">
                <a:latin typeface="Roboto" panose="02000000000000000000" pitchFamily="2" charset="0"/>
                <a:ea typeface="Roboto" panose="02000000000000000000" pitchFamily="2" charset="0"/>
                <a:cs typeface="Roboto" panose="02000000000000000000" pitchFamily="2" charset="0"/>
              </a:rPr>
              <a:t>Images from Unsplash</a:t>
            </a:r>
          </a:p>
        </p:txBody>
      </p:sp>
    </p:spTree>
    <p:extLst>
      <p:ext uri="{BB962C8B-B14F-4D97-AF65-F5344CB8AC3E}">
        <p14:creationId xmlns:p14="http://schemas.microsoft.com/office/powerpoint/2010/main" val="831093159"/>
      </p:ext>
    </p:extLst>
  </p:cSld>
  <p:clrMapOvr>
    <a:masterClrMapping/>
  </p:clrMapOvr>
  <mc:AlternateContent xmlns:mc="http://schemas.openxmlformats.org/markup-compatibility/2006" xmlns:p14="http://schemas.microsoft.com/office/powerpoint/2010/main">
    <mc:Choice Requires="p14">
      <p:transition spd="slow" p14:dur="2000" advTm="10382"/>
    </mc:Choice>
    <mc:Fallback xmlns="">
      <p:transition spd="slow" advTm="103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3"/>
        <p:cNvGrpSpPr/>
        <p:nvPr/>
      </p:nvGrpSpPr>
      <p:grpSpPr>
        <a:xfrm>
          <a:off x="0" y="0"/>
          <a:ext cx="0" cy="0"/>
          <a:chOff x="0" y="0"/>
          <a:chExt cx="0" cy="0"/>
        </a:xfrm>
      </p:grpSpPr>
      <p:pic>
        <p:nvPicPr>
          <p:cNvPr id="324" name="Google Shape;324;p49"/>
          <p:cNvPicPr preferRelativeResize="0"/>
          <p:nvPr/>
        </p:nvPicPr>
        <p:blipFill>
          <a:blip r:embed="rId3"/>
          <a:srcRect t="3310" b="3310"/>
          <a:stretch/>
        </p:blipFill>
        <p:spPr>
          <a:xfrm>
            <a:off x="5586493" y="259350"/>
            <a:ext cx="3301801" cy="4624800"/>
          </a:xfrm>
          <a:prstGeom prst="rect">
            <a:avLst/>
          </a:prstGeom>
          <a:noFill/>
          <a:ln>
            <a:noFill/>
          </a:ln>
        </p:spPr>
      </p:pic>
      <p:sp>
        <p:nvSpPr>
          <p:cNvPr id="325" name="Google Shape;325;p49"/>
          <p:cNvSpPr txBox="1">
            <a:spLocks noGrp="1"/>
          </p:cNvSpPr>
          <p:nvPr>
            <p:ph type="title"/>
          </p:nvPr>
        </p:nvSpPr>
        <p:spPr>
          <a:xfrm>
            <a:off x="965850" y="2249850"/>
            <a:ext cx="4110900" cy="643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Background</a:t>
            </a:r>
            <a:endParaRPr/>
          </a:p>
        </p:txBody>
      </p:sp>
      <p:pic>
        <p:nvPicPr>
          <p:cNvPr id="327" name="Google Shape;327;p49"/>
          <p:cNvPicPr preferRelativeResize="0"/>
          <p:nvPr/>
        </p:nvPicPr>
        <p:blipFill rotWithShape="1">
          <a:blip r:embed="rId4">
            <a:alphaModFix/>
          </a:blip>
          <a:srcRect t="14869" b="8526"/>
          <a:stretch/>
        </p:blipFill>
        <p:spPr>
          <a:xfrm rot="4093547">
            <a:off x="2126025" y="167651"/>
            <a:ext cx="1302178" cy="1204752"/>
          </a:xfrm>
          <a:prstGeom prst="rect">
            <a:avLst/>
          </a:prstGeom>
          <a:noFill/>
          <a:ln>
            <a:noFill/>
          </a:ln>
          <a:effectLst>
            <a:outerShdw blurRad="285750" dist="95250" dir="6000000" algn="bl" rotWithShape="0">
              <a:schemeClr val="dk1">
                <a:alpha val="20000"/>
              </a:schemeClr>
            </a:outerShdw>
          </a:effectLst>
        </p:spPr>
      </p:pic>
      <p:pic>
        <p:nvPicPr>
          <p:cNvPr id="328" name="Google Shape;328;p49"/>
          <p:cNvPicPr preferRelativeResize="0"/>
          <p:nvPr/>
        </p:nvPicPr>
        <p:blipFill rotWithShape="1">
          <a:blip r:embed="rId5">
            <a:alphaModFix/>
          </a:blip>
          <a:srcRect t="10071"/>
          <a:stretch/>
        </p:blipFill>
        <p:spPr>
          <a:xfrm>
            <a:off x="5076750" y="733275"/>
            <a:ext cx="1361475" cy="1382401"/>
          </a:xfrm>
          <a:prstGeom prst="rect">
            <a:avLst/>
          </a:prstGeom>
          <a:noFill/>
          <a:ln>
            <a:noFill/>
          </a:ln>
          <a:effectLst>
            <a:outerShdw blurRad="285750" dist="95250" dir="6000000" algn="bl" rotWithShape="0">
              <a:schemeClr val="dk1">
                <a:alpha val="20000"/>
              </a:schemeClr>
            </a:outerShdw>
          </a:effectLst>
        </p:spPr>
      </p:pic>
      <p:pic>
        <p:nvPicPr>
          <p:cNvPr id="329" name="Google Shape;329;p49"/>
          <p:cNvPicPr preferRelativeResize="0"/>
          <p:nvPr/>
        </p:nvPicPr>
        <p:blipFill rotWithShape="1">
          <a:blip r:embed="rId6">
            <a:alphaModFix/>
          </a:blip>
          <a:srcRect l="4396" r="4387"/>
          <a:stretch/>
        </p:blipFill>
        <p:spPr>
          <a:xfrm>
            <a:off x="4802410" y="3863875"/>
            <a:ext cx="1231265" cy="950324"/>
          </a:xfrm>
          <a:prstGeom prst="rect">
            <a:avLst/>
          </a:prstGeom>
          <a:noFill/>
          <a:ln>
            <a:noFill/>
          </a:ln>
          <a:effectLst>
            <a:outerShdw blurRad="285750" dist="95250" dir="6000000" algn="bl" rotWithShape="0">
              <a:schemeClr val="dk1">
                <a:alpha val="20000"/>
              </a:schemeClr>
            </a:outerShdw>
          </a:effectLst>
        </p:spPr>
      </p:pic>
      <p:sp>
        <p:nvSpPr>
          <p:cNvPr id="2" name="TextBox 1">
            <a:extLst>
              <a:ext uri="{FF2B5EF4-FFF2-40B4-BE49-F238E27FC236}">
                <a16:creationId xmlns:a16="http://schemas.microsoft.com/office/drawing/2014/main" id="{33DD7D85-E690-C132-905A-BF361C41073F}"/>
              </a:ext>
            </a:extLst>
          </p:cNvPr>
          <p:cNvSpPr txBox="1"/>
          <p:nvPr/>
        </p:nvSpPr>
        <p:spPr>
          <a:xfrm>
            <a:off x="3377083" y="3206831"/>
            <a:ext cx="13030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Roboto" panose="02000000000000000000" pitchFamily="2" charset="0"/>
                <a:ea typeface="Roboto" panose="02000000000000000000" pitchFamily="2" charset="0"/>
                <a:cs typeface="Roboto" panose="02000000000000000000" pitchFamily="2" charset="0"/>
              </a:rPr>
              <a:t>Shuolin Hu</a:t>
            </a:r>
            <a:endParaRPr lang="en-US" sz="160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919"/>
    </mc:Choice>
    <mc:Fallback xmlns="">
      <p:transition spd="slow" advTm="191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3890-8086-39BD-BE45-5AF54DEE26B4}"/>
              </a:ext>
            </a:extLst>
          </p:cNvPr>
          <p:cNvSpPr txBox="1"/>
          <p:nvPr/>
        </p:nvSpPr>
        <p:spPr>
          <a:xfrm>
            <a:off x="1147572" y="1394897"/>
            <a:ext cx="7492793" cy="1990288"/>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US" sz="1600" b="1">
                <a:latin typeface="Roboto" panose="02000000000000000000" pitchFamily="2" charset="0"/>
                <a:ea typeface="Roboto" panose="02000000000000000000" pitchFamily="2" charset="0"/>
                <a:cs typeface="Roboto" panose="02000000000000000000" pitchFamily="2" charset="0"/>
              </a:rPr>
              <a:t>2017:</a:t>
            </a:r>
            <a:r>
              <a:rPr lang="en-US" sz="1600">
                <a:latin typeface="Roboto" panose="02000000000000000000" pitchFamily="2" charset="0"/>
                <a:ea typeface="Roboto" panose="02000000000000000000" pitchFamily="2" charset="0"/>
                <a:cs typeface="Roboto" panose="02000000000000000000" pitchFamily="2" charset="0"/>
              </a:rPr>
              <a:t> iPhone users report slowed-down devices after updates</a:t>
            </a:r>
          </a:p>
          <a:p>
            <a:pPr marL="285750" indent="-285750">
              <a:lnSpc>
                <a:spcPct val="200000"/>
              </a:lnSpc>
              <a:buFont typeface="Arial" panose="020B0604020202020204" pitchFamily="34" charset="0"/>
              <a:buChar char="•"/>
            </a:pPr>
            <a:r>
              <a:rPr lang="en-US" sz="1600" b="1">
                <a:latin typeface="Roboto" panose="02000000000000000000" pitchFamily="2" charset="0"/>
                <a:ea typeface="Roboto" panose="02000000000000000000" pitchFamily="2" charset="0"/>
                <a:cs typeface="Roboto" panose="02000000000000000000" pitchFamily="2" charset="0"/>
              </a:rPr>
              <a:t>Accusations:</a:t>
            </a:r>
            <a:r>
              <a:rPr lang="en-US" sz="1600">
                <a:latin typeface="Roboto" panose="02000000000000000000" pitchFamily="2" charset="0"/>
                <a:ea typeface="Roboto" panose="02000000000000000000" pitchFamily="2" charset="0"/>
                <a:cs typeface="Roboto" panose="02000000000000000000" pitchFamily="2" charset="0"/>
              </a:rPr>
              <a:t> Apple intentionally slows older iPhones to push upgrades</a:t>
            </a:r>
          </a:p>
          <a:p>
            <a:pPr marL="285750" indent="-285750">
              <a:lnSpc>
                <a:spcPct val="200000"/>
              </a:lnSpc>
              <a:buFont typeface="Arial" panose="020B0604020202020204" pitchFamily="34" charset="0"/>
              <a:buChar char="•"/>
            </a:pPr>
            <a:r>
              <a:rPr lang="en-US" sz="1600" b="1">
                <a:latin typeface="Roboto" panose="02000000000000000000" pitchFamily="2" charset="0"/>
                <a:ea typeface="Roboto" panose="02000000000000000000" pitchFamily="2" charset="0"/>
                <a:cs typeface="Roboto" panose="02000000000000000000" pitchFamily="2" charset="0"/>
              </a:rPr>
              <a:t>Debate:</a:t>
            </a:r>
            <a:r>
              <a:rPr lang="en-US" sz="1600">
                <a:latin typeface="Roboto" panose="02000000000000000000" pitchFamily="2" charset="0"/>
                <a:ea typeface="Roboto" panose="02000000000000000000" pitchFamily="2" charset="0"/>
                <a:cs typeface="Roboto" panose="02000000000000000000" pitchFamily="2" charset="0"/>
              </a:rPr>
              <a:t> Controversy sparks debate on planned obsolescence</a:t>
            </a:r>
          </a:p>
          <a:p>
            <a:pPr marL="285750" indent="-285750">
              <a:lnSpc>
                <a:spcPct val="200000"/>
              </a:lnSpc>
              <a:buFont typeface="Arial" panose="020B0604020202020204" pitchFamily="34" charset="0"/>
              <a:buChar char="•"/>
            </a:pPr>
            <a:r>
              <a:rPr lang="en-US" sz="1600" b="1">
                <a:latin typeface="Roboto" panose="02000000000000000000" pitchFamily="2" charset="0"/>
                <a:ea typeface="Roboto" panose="02000000000000000000" pitchFamily="2" charset="0"/>
                <a:cs typeface="Roboto" panose="02000000000000000000" pitchFamily="2" charset="0"/>
              </a:rPr>
              <a:t>Ethical Concerns: </a:t>
            </a:r>
            <a:r>
              <a:rPr lang="en-US" sz="1600">
                <a:latin typeface="Roboto" panose="02000000000000000000" pitchFamily="2" charset="0"/>
                <a:ea typeface="Roboto" panose="02000000000000000000" pitchFamily="2" charset="0"/>
                <a:cs typeface="Roboto" panose="02000000000000000000" pitchFamily="2" charset="0"/>
              </a:rPr>
              <a:t>Transparency, consumer trust, and fair business practices</a:t>
            </a:r>
          </a:p>
        </p:txBody>
      </p:sp>
    </p:spTree>
    <p:extLst>
      <p:ext uri="{BB962C8B-B14F-4D97-AF65-F5344CB8AC3E}">
        <p14:creationId xmlns:p14="http://schemas.microsoft.com/office/powerpoint/2010/main" val="2835781131"/>
      </p:ext>
    </p:extLst>
  </p:cSld>
  <p:clrMapOvr>
    <a:masterClrMapping/>
  </p:clrMapOvr>
  <mc:AlternateContent xmlns:mc="http://schemas.openxmlformats.org/markup-compatibility/2006" xmlns:p14="http://schemas.microsoft.com/office/powerpoint/2010/main">
    <mc:Choice Requires="p14">
      <p:transition spd="slow" p14:dur="2000" advTm="31642"/>
    </mc:Choice>
    <mc:Fallback xmlns="">
      <p:transition spd="slow" advTm="3164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88"/>
        <p:cNvGrpSpPr/>
        <p:nvPr/>
      </p:nvGrpSpPr>
      <p:grpSpPr>
        <a:xfrm>
          <a:off x="0" y="0"/>
          <a:ext cx="0" cy="0"/>
          <a:chOff x="0" y="0"/>
          <a:chExt cx="0" cy="0"/>
        </a:xfrm>
      </p:grpSpPr>
      <p:pic>
        <p:nvPicPr>
          <p:cNvPr id="389" name="Google Shape;389;p53"/>
          <p:cNvPicPr preferRelativeResize="0"/>
          <p:nvPr/>
        </p:nvPicPr>
        <p:blipFill>
          <a:blip r:embed="rId3"/>
          <a:srcRect l="26202" r="26202"/>
          <a:stretch/>
        </p:blipFill>
        <p:spPr>
          <a:xfrm>
            <a:off x="265401" y="259350"/>
            <a:ext cx="3301800" cy="4624800"/>
          </a:xfrm>
          <a:prstGeom prst="rect">
            <a:avLst/>
          </a:prstGeom>
          <a:noFill/>
          <a:ln>
            <a:noFill/>
          </a:ln>
        </p:spPr>
      </p:pic>
      <p:sp>
        <p:nvSpPr>
          <p:cNvPr id="390" name="Google Shape;390;p53"/>
          <p:cNvSpPr txBox="1">
            <a:spLocks noGrp="1"/>
          </p:cNvSpPr>
          <p:nvPr>
            <p:ph type="subTitle" idx="2"/>
          </p:nvPr>
        </p:nvSpPr>
        <p:spPr>
          <a:xfrm>
            <a:off x="4420291" y="1625604"/>
            <a:ext cx="4009800" cy="164668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Court Cases &amp; Regulatory</a:t>
            </a:r>
          </a:p>
          <a:p>
            <a:pPr marL="0" lvl="0" indent="0" algn="r" rtl="0">
              <a:spcBef>
                <a:spcPts val="0"/>
              </a:spcBef>
              <a:spcAft>
                <a:spcPts val="0"/>
              </a:spcAft>
              <a:buNone/>
            </a:pPr>
            <a:r>
              <a:rPr lang="en"/>
              <a:t>Actions</a:t>
            </a:r>
            <a:endParaRPr/>
          </a:p>
        </p:txBody>
      </p:sp>
      <p:pic>
        <p:nvPicPr>
          <p:cNvPr id="392" name="Google Shape;392;p53"/>
          <p:cNvPicPr preferRelativeResize="0"/>
          <p:nvPr/>
        </p:nvPicPr>
        <p:blipFill rotWithShape="1">
          <a:blip r:embed="rId4">
            <a:alphaModFix/>
          </a:blip>
          <a:srcRect l="4001" r="4001"/>
          <a:stretch/>
        </p:blipFill>
        <p:spPr>
          <a:xfrm>
            <a:off x="6176938" y="3353425"/>
            <a:ext cx="1335422" cy="1284699"/>
          </a:xfrm>
          <a:prstGeom prst="rect">
            <a:avLst/>
          </a:prstGeom>
          <a:noFill/>
          <a:ln>
            <a:noFill/>
          </a:ln>
          <a:effectLst>
            <a:outerShdw blurRad="285750" dist="95250" dir="6000000" algn="bl" rotWithShape="0">
              <a:schemeClr val="dk1">
                <a:alpha val="20000"/>
              </a:schemeClr>
            </a:outerShdw>
          </a:effectLst>
        </p:spPr>
      </p:pic>
      <p:pic>
        <p:nvPicPr>
          <p:cNvPr id="393" name="Google Shape;393;p53"/>
          <p:cNvPicPr preferRelativeResize="0"/>
          <p:nvPr/>
        </p:nvPicPr>
        <p:blipFill rotWithShape="1">
          <a:blip r:embed="rId5">
            <a:alphaModFix/>
          </a:blip>
          <a:srcRect l="2696" r="2705"/>
          <a:stretch/>
        </p:blipFill>
        <p:spPr>
          <a:xfrm rot="-17">
            <a:off x="2788740" y="3467639"/>
            <a:ext cx="1552988" cy="1170473"/>
          </a:xfrm>
          <a:prstGeom prst="rect">
            <a:avLst/>
          </a:prstGeom>
          <a:noFill/>
          <a:ln>
            <a:noFill/>
          </a:ln>
          <a:effectLst>
            <a:outerShdw blurRad="285750" dist="95250" dir="6000000" algn="bl" rotWithShape="0">
              <a:schemeClr val="dk1">
                <a:alpha val="20000"/>
              </a:schemeClr>
            </a:outerShdw>
          </a:effectLst>
        </p:spPr>
      </p:pic>
      <p:pic>
        <p:nvPicPr>
          <p:cNvPr id="394" name="Google Shape;394;p53"/>
          <p:cNvPicPr preferRelativeResize="0"/>
          <p:nvPr/>
        </p:nvPicPr>
        <p:blipFill rotWithShape="1">
          <a:blip r:embed="rId6">
            <a:alphaModFix/>
          </a:blip>
          <a:srcRect t="4086" b="4077"/>
          <a:stretch/>
        </p:blipFill>
        <p:spPr>
          <a:xfrm rot="-3704081">
            <a:off x="4049926" y="761179"/>
            <a:ext cx="1044244" cy="1319069"/>
          </a:xfrm>
          <a:prstGeom prst="rect">
            <a:avLst/>
          </a:prstGeom>
          <a:noFill/>
          <a:ln>
            <a:noFill/>
          </a:ln>
          <a:effectLst>
            <a:outerShdw blurRad="285750" dist="95250" dir="6000000" algn="bl" rotWithShape="0">
              <a:schemeClr val="dk1">
                <a:alpha val="20000"/>
              </a:schemeClr>
            </a:outerShdw>
          </a:effectLst>
        </p:spPr>
      </p:pic>
      <p:pic>
        <p:nvPicPr>
          <p:cNvPr id="395" name="Google Shape;395;p53"/>
          <p:cNvPicPr preferRelativeResize="0"/>
          <p:nvPr/>
        </p:nvPicPr>
        <p:blipFill rotWithShape="1">
          <a:blip r:embed="rId7">
            <a:alphaModFix/>
          </a:blip>
          <a:srcRect t="4169" b="3783"/>
          <a:stretch/>
        </p:blipFill>
        <p:spPr>
          <a:xfrm rot="-4023084" flipH="1">
            <a:off x="7223787" y="442235"/>
            <a:ext cx="1243277" cy="1050541"/>
          </a:xfrm>
          <a:prstGeom prst="rect">
            <a:avLst/>
          </a:prstGeom>
          <a:noFill/>
          <a:ln>
            <a:noFill/>
          </a:ln>
          <a:effectLst>
            <a:outerShdw blurRad="285750" dist="95250" dir="6000000" algn="bl" rotWithShape="0">
              <a:schemeClr val="dk1">
                <a:alpha val="20000"/>
              </a:schemeClr>
            </a:outerShdw>
          </a:effectLst>
        </p:spPr>
      </p:pic>
      <p:pic>
        <p:nvPicPr>
          <p:cNvPr id="396" name="Google Shape;396;p53"/>
          <p:cNvPicPr preferRelativeResize="0"/>
          <p:nvPr/>
        </p:nvPicPr>
        <p:blipFill rotWithShape="1">
          <a:blip r:embed="rId8">
            <a:alphaModFix/>
          </a:blip>
          <a:srcRect t="485" b="485"/>
          <a:stretch/>
        </p:blipFill>
        <p:spPr>
          <a:xfrm rot="-3535705">
            <a:off x="-172022" y="-156623"/>
            <a:ext cx="1489037" cy="1038090"/>
          </a:xfrm>
          <a:prstGeom prst="rect">
            <a:avLst/>
          </a:prstGeom>
          <a:noFill/>
          <a:ln>
            <a:noFill/>
          </a:ln>
          <a:effectLst>
            <a:outerShdw blurRad="285750" dist="95250" dir="6000000" algn="bl" rotWithShape="0">
              <a:schemeClr val="dk1">
                <a:alpha val="20000"/>
              </a:schemeClr>
            </a:outerShdw>
          </a:effectLst>
        </p:spPr>
      </p:pic>
      <p:sp>
        <p:nvSpPr>
          <p:cNvPr id="2" name="TextBox 1">
            <a:extLst>
              <a:ext uri="{FF2B5EF4-FFF2-40B4-BE49-F238E27FC236}">
                <a16:creationId xmlns:a16="http://schemas.microsoft.com/office/drawing/2014/main" id="{09884553-B07C-A326-80C4-06A205F43B3C}"/>
              </a:ext>
            </a:extLst>
          </p:cNvPr>
          <p:cNvSpPr txBox="1"/>
          <p:nvPr/>
        </p:nvSpPr>
        <p:spPr>
          <a:xfrm>
            <a:off x="3743900" y="3298358"/>
            <a:ext cx="20616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Roboto" panose="02000000000000000000" pitchFamily="2" charset="0"/>
                <a:ea typeface="Roboto" panose="02000000000000000000" pitchFamily="2" charset="0"/>
                <a:cs typeface="Roboto" panose="02000000000000000000" pitchFamily="2" charset="0"/>
              </a:rPr>
              <a:t>Abhinav Choudhary</a:t>
            </a:r>
            <a:endParaRPr lang="en-US" sz="160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680"/>
    </mc:Choice>
    <mc:Fallback xmlns="">
      <p:transition spd="slow" advTm="368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25;p49">
            <a:extLst>
              <a:ext uri="{FF2B5EF4-FFF2-40B4-BE49-F238E27FC236}">
                <a16:creationId xmlns:a16="http://schemas.microsoft.com/office/drawing/2014/main" id="{E8F02E0A-6309-16E1-C208-41B6222DE3BD}"/>
              </a:ext>
            </a:extLst>
          </p:cNvPr>
          <p:cNvSpPr txBox="1">
            <a:spLocks/>
          </p:cNvSpPr>
          <p:nvPr/>
        </p:nvSpPr>
        <p:spPr>
          <a:xfrm>
            <a:off x="6180787" y="415378"/>
            <a:ext cx="2684607" cy="377579"/>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000" b="1">
                <a:latin typeface="Roboto" panose="02000000000000000000" pitchFamily="2" charset="0"/>
                <a:ea typeface="Roboto" panose="02000000000000000000" pitchFamily="2" charset="0"/>
                <a:cs typeface="Roboto" panose="02000000000000000000" pitchFamily="2" charset="0"/>
              </a:rPr>
              <a:t>Class Action Lawsuit</a:t>
            </a:r>
          </a:p>
        </p:txBody>
      </p:sp>
      <p:sp>
        <p:nvSpPr>
          <p:cNvPr id="10" name="TextBox 9">
            <a:extLst>
              <a:ext uri="{FF2B5EF4-FFF2-40B4-BE49-F238E27FC236}">
                <a16:creationId xmlns:a16="http://schemas.microsoft.com/office/drawing/2014/main" id="{B930477D-A782-261A-6537-D6766072736B}"/>
              </a:ext>
            </a:extLst>
          </p:cNvPr>
          <p:cNvSpPr txBox="1"/>
          <p:nvPr/>
        </p:nvSpPr>
        <p:spPr>
          <a:xfrm>
            <a:off x="435769" y="792957"/>
            <a:ext cx="8308181" cy="2831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200">
                <a:latin typeface="Roboto" panose="02000000000000000000" pitchFamily="2" charset="0"/>
                <a:ea typeface="Roboto" panose="02000000000000000000" pitchFamily="2" charset="0"/>
                <a:cs typeface="Roboto" panose="02000000000000000000" pitchFamily="2" charset="0"/>
              </a:rPr>
              <a:t> The class-action lawsuit against Apple was filed in </a:t>
            </a:r>
            <a:r>
              <a:rPr lang="en-US" sz="1200" b="1">
                <a:latin typeface="Roboto" panose="02000000000000000000" pitchFamily="2" charset="0"/>
                <a:ea typeface="Roboto" panose="02000000000000000000" pitchFamily="2" charset="0"/>
                <a:cs typeface="Roboto" panose="02000000000000000000" pitchFamily="2" charset="0"/>
              </a:rPr>
              <a:t>December 2017 </a:t>
            </a:r>
            <a:r>
              <a:rPr lang="en-US" sz="1200">
                <a:latin typeface="Roboto" panose="02000000000000000000" pitchFamily="2" charset="0"/>
                <a:ea typeface="Roboto" panose="02000000000000000000" pitchFamily="2" charset="0"/>
                <a:cs typeface="Roboto" panose="02000000000000000000" pitchFamily="2" charset="0"/>
              </a:rPr>
              <a:t>in the </a:t>
            </a:r>
            <a:r>
              <a:rPr lang="en-US" sz="1200" b="1">
                <a:latin typeface="Roboto" panose="02000000000000000000" pitchFamily="2" charset="0"/>
                <a:ea typeface="Roboto" panose="02000000000000000000" pitchFamily="2" charset="0"/>
                <a:cs typeface="Roboto" panose="02000000000000000000" pitchFamily="2" charset="0"/>
              </a:rPr>
              <a:t>United States District Court for the Northern District of California.</a:t>
            </a:r>
          </a:p>
          <a:p>
            <a:pPr marL="285750" indent="-285750">
              <a:lnSpc>
                <a:spcPct val="150000"/>
              </a:lnSpc>
              <a:buFont typeface="Arial" panose="020B0604020202020204" pitchFamily="34" charset="0"/>
              <a:buChar char="•"/>
            </a:pPr>
            <a:r>
              <a:rPr lang="en-US" sz="1200">
                <a:latin typeface="Roboto" panose="02000000000000000000" pitchFamily="2" charset="0"/>
                <a:ea typeface="Roboto" panose="02000000000000000000" pitchFamily="2" charset="0"/>
                <a:cs typeface="Roboto" panose="02000000000000000000" pitchFamily="2" charset="0"/>
              </a:rPr>
              <a:t> The lawsuit was brought by a group of iPhone users, who alleged Apple’s actions were designed to force users to upgrade to newer models.</a:t>
            </a:r>
          </a:p>
          <a:p>
            <a:pPr marL="285750" indent="-285750">
              <a:lnSpc>
                <a:spcPct val="150000"/>
              </a:lnSpc>
              <a:buFont typeface="Arial" panose="020B0604020202020204" pitchFamily="34" charset="0"/>
              <a:buChar char="•"/>
            </a:pPr>
            <a:r>
              <a:rPr lang="en-US" sz="1200">
                <a:latin typeface="Roboto" panose="02000000000000000000" pitchFamily="2" charset="0"/>
                <a:ea typeface="Roboto" panose="02000000000000000000" pitchFamily="2" charset="0"/>
                <a:cs typeface="Roboto" panose="02000000000000000000" pitchFamily="2" charset="0"/>
              </a:rPr>
              <a:t> The lawsuit sought compensation, more transparency about its software updates, and affordable options for battery replacement.</a:t>
            </a:r>
          </a:p>
          <a:p>
            <a:pPr marL="285750" indent="-285750">
              <a:lnSpc>
                <a:spcPct val="150000"/>
              </a:lnSpc>
              <a:buFont typeface="Arial" panose="020B0604020202020204" pitchFamily="34" charset="0"/>
              <a:buChar char="•"/>
            </a:pPr>
            <a:r>
              <a:rPr lang="en-US" sz="1200">
                <a:latin typeface="Roboto" panose="02000000000000000000" pitchFamily="2" charset="0"/>
                <a:ea typeface="Roboto" panose="02000000000000000000" pitchFamily="2" charset="0"/>
                <a:cs typeface="Roboto" panose="02000000000000000000" pitchFamily="2" charset="0"/>
              </a:rPr>
              <a:t> The lawsuit was eventually settled in </a:t>
            </a:r>
            <a:r>
              <a:rPr lang="en-US" sz="1200" b="1">
                <a:latin typeface="Roboto" panose="02000000000000000000" pitchFamily="2" charset="0"/>
                <a:ea typeface="Roboto" panose="02000000000000000000" pitchFamily="2" charset="0"/>
                <a:cs typeface="Roboto" panose="02000000000000000000" pitchFamily="2" charset="0"/>
              </a:rPr>
              <a:t>March 2020</a:t>
            </a:r>
            <a:r>
              <a:rPr lang="en-US" sz="1200">
                <a:latin typeface="Roboto" panose="02000000000000000000" pitchFamily="2" charset="0"/>
                <a:ea typeface="Roboto" panose="02000000000000000000" pitchFamily="2" charset="0"/>
                <a:cs typeface="Roboto" panose="02000000000000000000" pitchFamily="2" charset="0"/>
              </a:rPr>
              <a:t>, with Apple agreeing to pay </a:t>
            </a:r>
            <a:r>
              <a:rPr lang="en-US" sz="1200" b="1">
                <a:latin typeface="Roboto" panose="02000000000000000000" pitchFamily="2" charset="0"/>
                <a:ea typeface="Roboto" panose="02000000000000000000" pitchFamily="2" charset="0"/>
                <a:cs typeface="Roboto" panose="02000000000000000000" pitchFamily="2" charset="0"/>
              </a:rPr>
              <a:t>$113 million </a:t>
            </a:r>
            <a:r>
              <a:rPr lang="en-US" sz="1200">
                <a:latin typeface="Roboto" panose="02000000000000000000" pitchFamily="2" charset="0"/>
                <a:ea typeface="Roboto" panose="02000000000000000000" pitchFamily="2" charset="0"/>
                <a:cs typeface="Roboto" panose="02000000000000000000" pitchFamily="2" charset="0"/>
              </a:rPr>
              <a:t>to affected iPhone users. </a:t>
            </a:r>
          </a:p>
          <a:p>
            <a:pPr marL="285750" indent="-285750">
              <a:lnSpc>
                <a:spcPct val="150000"/>
              </a:lnSpc>
              <a:buFont typeface="Arial" panose="020B0604020202020204" pitchFamily="34" charset="0"/>
              <a:buChar char="•"/>
            </a:pPr>
            <a:r>
              <a:rPr lang="en-US" sz="1200">
                <a:latin typeface="Roboto" panose="02000000000000000000" pitchFamily="2" charset="0"/>
                <a:ea typeface="Roboto" panose="02000000000000000000" pitchFamily="2" charset="0"/>
                <a:cs typeface="Roboto" panose="02000000000000000000" pitchFamily="2" charset="0"/>
              </a:rPr>
              <a:t> The settlement also required Apple to provide more transparent information about iPhone battery health and performance, and to offer more affordable options for iPhone battery replacements. </a:t>
            </a:r>
          </a:p>
        </p:txBody>
      </p:sp>
      <p:pic>
        <p:nvPicPr>
          <p:cNvPr id="1026" name="Picture 2" descr="United States District Court for the Northern District of California -  Wikipedia">
            <a:extLst>
              <a:ext uri="{FF2B5EF4-FFF2-40B4-BE49-F238E27FC236}">
                <a16:creationId xmlns:a16="http://schemas.microsoft.com/office/drawing/2014/main" id="{D38BB946-E4FD-0AFA-A340-CB7D0F1EB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603" y="3624501"/>
            <a:ext cx="1235867" cy="123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937327"/>
      </p:ext>
    </p:extLst>
  </p:cSld>
  <p:clrMapOvr>
    <a:masterClrMapping/>
  </p:clrMapOvr>
  <mc:AlternateContent xmlns:mc="http://schemas.openxmlformats.org/markup-compatibility/2006" xmlns:p14="http://schemas.microsoft.com/office/powerpoint/2010/main">
    <mc:Choice Requires="p14">
      <p:transition spd="slow" p14:dur="2000" advTm="39358"/>
    </mc:Choice>
    <mc:Fallback xmlns="">
      <p:transition spd="slow" advTm="393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25;p49">
            <a:extLst>
              <a:ext uri="{FF2B5EF4-FFF2-40B4-BE49-F238E27FC236}">
                <a16:creationId xmlns:a16="http://schemas.microsoft.com/office/drawing/2014/main" id="{E8F02E0A-6309-16E1-C208-41B6222DE3BD}"/>
              </a:ext>
            </a:extLst>
          </p:cNvPr>
          <p:cNvSpPr txBox="1">
            <a:spLocks/>
          </p:cNvSpPr>
          <p:nvPr/>
        </p:nvSpPr>
        <p:spPr>
          <a:xfrm>
            <a:off x="4307681" y="415378"/>
            <a:ext cx="4557713" cy="377579"/>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000" b="1">
                <a:latin typeface="Roboto" panose="02000000000000000000" pitchFamily="2" charset="0"/>
                <a:ea typeface="Roboto" panose="02000000000000000000" pitchFamily="2" charset="0"/>
                <a:cs typeface="Roboto" panose="02000000000000000000" pitchFamily="2" charset="0"/>
              </a:rPr>
              <a:t>Italian Competition Authority (AGCM)</a:t>
            </a:r>
          </a:p>
        </p:txBody>
      </p:sp>
      <p:sp>
        <p:nvSpPr>
          <p:cNvPr id="10" name="TextBox 9">
            <a:extLst>
              <a:ext uri="{FF2B5EF4-FFF2-40B4-BE49-F238E27FC236}">
                <a16:creationId xmlns:a16="http://schemas.microsoft.com/office/drawing/2014/main" id="{B930477D-A782-261A-6537-D6766072736B}"/>
              </a:ext>
            </a:extLst>
          </p:cNvPr>
          <p:cNvSpPr txBox="1"/>
          <p:nvPr/>
        </p:nvSpPr>
        <p:spPr>
          <a:xfrm>
            <a:off x="435768" y="972786"/>
            <a:ext cx="8308181" cy="25545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200">
                <a:latin typeface="Roboto" panose="02000000000000000000" pitchFamily="2" charset="0"/>
                <a:ea typeface="Roboto" panose="02000000000000000000" pitchFamily="2" charset="0"/>
                <a:cs typeface="Roboto" panose="02000000000000000000" pitchFamily="2" charset="0"/>
              </a:rPr>
              <a:t>In </a:t>
            </a:r>
            <a:r>
              <a:rPr lang="en-US" sz="1200" b="1">
                <a:latin typeface="Roboto" panose="02000000000000000000" pitchFamily="2" charset="0"/>
                <a:ea typeface="Roboto" panose="02000000000000000000" pitchFamily="2" charset="0"/>
                <a:cs typeface="Roboto" panose="02000000000000000000" pitchFamily="2" charset="0"/>
              </a:rPr>
              <a:t>January 2018</a:t>
            </a:r>
            <a:r>
              <a:rPr lang="en-US" sz="1200">
                <a:latin typeface="Roboto" panose="02000000000000000000" pitchFamily="2" charset="0"/>
                <a:ea typeface="Roboto" panose="02000000000000000000" pitchFamily="2" charset="0"/>
                <a:cs typeface="Roboto" panose="02000000000000000000" pitchFamily="2" charset="0"/>
              </a:rPr>
              <a:t>, the Italian Competition Authority or AGCM announced that it had launched an investigation into Apple's practices. Investigation focused on whether Apple had violated Italy's consumer protection laws.</a:t>
            </a:r>
          </a:p>
          <a:p>
            <a:pPr marL="285750" indent="-285750">
              <a:lnSpc>
                <a:spcPct val="150000"/>
              </a:lnSpc>
              <a:buFont typeface="Arial" panose="020B0604020202020204" pitchFamily="34" charset="0"/>
              <a:buChar char="•"/>
            </a:pPr>
            <a:r>
              <a:rPr lang="en-US" sz="1200">
                <a:latin typeface="Roboto" panose="02000000000000000000" pitchFamily="2" charset="0"/>
                <a:ea typeface="Roboto" panose="02000000000000000000" pitchFamily="2" charset="0"/>
                <a:cs typeface="Roboto" panose="02000000000000000000" pitchFamily="2" charset="0"/>
              </a:rPr>
              <a:t>In </a:t>
            </a:r>
            <a:r>
              <a:rPr lang="en-US" sz="1200" b="1">
                <a:latin typeface="Roboto" panose="02000000000000000000" pitchFamily="2" charset="0"/>
                <a:ea typeface="Roboto" panose="02000000000000000000" pitchFamily="2" charset="0"/>
                <a:cs typeface="Roboto" panose="02000000000000000000" pitchFamily="2" charset="0"/>
              </a:rPr>
              <a:t>December 2018</a:t>
            </a:r>
            <a:r>
              <a:rPr lang="en-US" sz="1200">
                <a:latin typeface="Roboto" panose="02000000000000000000" pitchFamily="2" charset="0"/>
                <a:ea typeface="Roboto" panose="02000000000000000000" pitchFamily="2" charset="0"/>
                <a:cs typeface="Roboto" panose="02000000000000000000" pitchFamily="2" charset="0"/>
              </a:rPr>
              <a:t>, fined Apple and Samsung </a:t>
            </a:r>
            <a:r>
              <a:rPr lang="en-US" sz="1200" b="1">
                <a:latin typeface="Roboto" panose="02000000000000000000" pitchFamily="2" charset="0"/>
                <a:ea typeface="Roboto" panose="02000000000000000000" pitchFamily="2" charset="0"/>
                <a:cs typeface="Roboto" panose="02000000000000000000" pitchFamily="2" charset="0"/>
              </a:rPr>
              <a:t>5 million euros (about $5.7 million) each </a:t>
            </a:r>
            <a:r>
              <a:rPr lang="en-US" sz="1200">
                <a:latin typeface="Roboto" panose="02000000000000000000" pitchFamily="2" charset="0"/>
                <a:ea typeface="Roboto" panose="02000000000000000000" pitchFamily="2" charset="0"/>
                <a:cs typeface="Roboto" panose="02000000000000000000" pitchFamily="2" charset="0"/>
              </a:rPr>
              <a:t>for releasing software updates that "significantly reduced" the performance of phones, the AGCM said in a statement.</a:t>
            </a:r>
          </a:p>
          <a:p>
            <a:pPr marL="285750" indent="-285750">
              <a:lnSpc>
                <a:spcPct val="150000"/>
              </a:lnSpc>
              <a:buFont typeface="Arial" panose="020B0604020202020204" pitchFamily="34" charset="0"/>
              <a:buChar char="•"/>
            </a:pPr>
            <a:r>
              <a:rPr lang="en-US" sz="1200">
                <a:latin typeface="Roboto" panose="02000000000000000000" pitchFamily="2" charset="0"/>
                <a:ea typeface="Roboto" panose="02000000000000000000" pitchFamily="2" charset="0"/>
                <a:cs typeface="Roboto" panose="02000000000000000000" pitchFamily="2" charset="0"/>
              </a:rPr>
              <a:t>Both companies urged people to install updates that weren't "adequately supported by their devices," the AGCM said. Adding that Apple and Samsung failed to provide customers with an "effective way to recover the full functionality of their devices." </a:t>
            </a:r>
          </a:p>
          <a:p>
            <a:pPr marL="285750" indent="-285750">
              <a:lnSpc>
                <a:spcPct val="150000"/>
              </a:lnSpc>
              <a:buFont typeface="Arial" panose="020B0604020202020204" pitchFamily="34" charset="0"/>
              <a:buChar char="•"/>
            </a:pPr>
            <a:r>
              <a:rPr lang="en-US" sz="1200">
                <a:latin typeface="Roboto" panose="02000000000000000000" pitchFamily="2" charset="0"/>
                <a:ea typeface="Roboto" panose="02000000000000000000" pitchFamily="2" charset="0"/>
                <a:cs typeface="Roboto" panose="02000000000000000000" pitchFamily="2" charset="0"/>
              </a:rPr>
              <a:t>Apple was fined an additional </a:t>
            </a:r>
            <a:r>
              <a:rPr lang="en-US" sz="1200" b="1">
                <a:latin typeface="Roboto" panose="02000000000000000000" pitchFamily="2" charset="0"/>
                <a:ea typeface="Roboto" panose="02000000000000000000" pitchFamily="2" charset="0"/>
                <a:cs typeface="Roboto" panose="02000000000000000000" pitchFamily="2" charset="0"/>
              </a:rPr>
              <a:t>5 million euros </a:t>
            </a:r>
            <a:r>
              <a:rPr lang="en-US" sz="1200">
                <a:latin typeface="Roboto" panose="02000000000000000000" pitchFamily="2" charset="0"/>
                <a:ea typeface="Roboto" panose="02000000000000000000" pitchFamily="2" charset="0"/>
                <a:cs typeface="Roboto" panose="02000000000000000000" pitchFamily="2" charset="0"/>
              </a:rPr>
              <a:t>for allegedly failing to provide adequate information on how to maintain and replace phone batteries.</a:t>
            </a:r>
          </a:p>
        </p:txBody>
      </p:sp>
      <p:pic>
        <p:nvPicPr>
          <p:cNvPr id="2" name="Picture 1">
            <a:extLst>
              <a:ext uri="{FF2B5EF4-FFF2-40B4-BE49-F238E27FC236}">
                <a16:creationId xmlns:a16="http://schemas.microsoft.com/office/drawing/2014/main" id="{B10E90FA-638D-365C-1BB4-8A01288B0EBA}"/>
              </a:ext>
            </a:extLst>
          </p:cNvPr>
          <p:cNvPicPr>
            <a:picLocks noChangeAspect="1"/>
          </p:cNvPicPr>
          <p:nvPr/>
        </p:nvPicPr>
        <p:blipFill rotWithShape="1">
          <a:blip r:embed="rId3"/>
          <a:srcRect t="31406" b="33028"/>
          <a:stretch/>
        </p:blipFill>
        <p:spPr>
          <a:xfrm>
            <a:off x="4589859" y="3527331"/>
            <a:ext cx="3129031" cy="741909"/>
          </a:xfrm>
          <a:prstGeom prst="rect">
            <a:avLst/>
          </a:prstGeom>
          <a:ln>
            <a:noFill/>
          </a:ln>
          <a:effectLst/>
        </p:spPr>
      </p:pic>
    </p:spTree>
    <p:extLst>
      <p:ext uri="{BB962C8B-B14F-4D97-AF65-F5344CB8AC3E}">
        <p14:creationId xmlns:p14="http://schemas.microsoft.com/office/powerpoint/2010/main" val="838836811"/>
      </p:ext>
    </p:extLst>
  </p:cSld>
  <p:clrMapOvr>
    <a:masterClrMapping/>
  </p:clrMapOvr>
  <mc:AlternateContent xmlns:mc="http://schemas.openxmlformats.org/markup-compatibility/2006" xmlns:p14="http://schemas.microsoft.com/office/powerpoint/2010/main">
    <mc:Choice Requires="p14">
      <p:transition spd="slow" p14:dur="2000" advTm="41759"/>
    </mc:Choice>
    <mc:Fallback xmlns="">
      <p:transition spd="slow" advTm="4175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62"/>
          <p:cNvPicPr preferRelativeResize="0"/>
          <p:nvPr/>
        </p:nvPicPr>
        <p:blipFill>
          <a:blip r:embed="rId3"/>
          <a:srcRect l="18865" r="18865"/>
          <a:stretch/>
        </p:blipFill>
        <p:spPr>
          <a:xfrm>
            <a:off x="251850" y="259350"/>
            <a:ext cx="4320199" cy="4624799"/>
          </a:xfrm>
          <a:prstGeom prst="rect">
            <a:avLst/>
          </a:prstGeom>
          <a:noFill/>
          <a:ln>
            <a:noFill/>
          </a:ln>
        </p:spPr>
      </p:pic>
      <p:sp>
        <p:nvSpPr>
          <p:cNvPr id="605" name="Google Shape;605;p62"/>
          <p:cNvSpPr txBox="1">
            <a:spLocks noGrp="1"/>
          </p:cNvSpPr>
          <p:nvPr>
            <p:ph type="subTitle" idx="2"/>
          </p:nvPr>
        </p:nvSpPr>
        <p:spPr>
          <a:xfrm>
            <a:off x="5523650" y="1887103"/>
            <a:ext cx="2904900" cy="227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Apple &amp; </a:t>
            </a:r>
          </a:p>
          <a:p>
            <a:pPr marL="0" lvl="0" indent="0" algn="r" rtl="0">
              <a:spcBef>
                <a:spcPts val="0"/>
              </a:spcBef>
              <a:spcAft>
                <a:spcPts val="0"/>
              </a:spcAft>
              <a:buClr>
                <a:schemeClr val="dk1"/>
              </a:buClr>
              <a:buSzPts val="1100"/>
              <a:buFont typeface="Arial"/>
              <a:buNone/>
            </a:pPr>
            <a:r>
              <a:rPr lang="en"/>
              <a:t>Samsung’s</a:t>
            </a:r>
          </a:p>
          <a:p>
            <a:pPr marL="0" lvl="0" indent="0" algn="r" rtl="0">
              <a:spcBef>
                <a:spcPts val="0"/>
              </a:spcBef>
              <a:spcAft>
                <a:spcPts val="0"/>
              </a:spcAft>
              <a:buClr>
                <a:schemeClr val="dk1"/>
              </a:buClr>
              <a:buSzPts val="1100"/>
              <a:buFont typeface="Arial"/>
              <a:buNone/>
            </a:pPr>
            <a:r>
              <a:rPr lang="en"/>
              <a:t>Response</a:t>
            </a:r>
            <a:endParaRPr/>
          </a:p>
        </p:txBody>
      </p:sp>
      <p:pic>
        <p:nvPicPr>
          <p:cNvPr id="606" name="Google Shape;606;p62"/>
          <p:cNvPicPr preferRelativeResize="0"/>
          <p:nvPr/>
        </p:nvPicPr>
        <p:blipFill rotWithShape="1">
          <a:blip r:embed="rId4">
            <a:alphaModFix/>
          </a:blip>
          <a:srcRect l="4001" r="4001"/>
          <a:stretch/>
        </p:blipFill>
        <p:spPr>
          <a:xfrm flipH="1">
            <a:off x="3529077" y="-85637"/>
            <a:ext cx="1335422" cy="1284699"/>
          </a:xfrm>
          <a:prstGeom prst="rect">
            <a:avLst/>
          </a:prstGeom>
          <a:noFill/>
          <a:ln>
            <a:noFill/>
          </a:ln>
          <a:effectLst>
            <a:outerShdw blurRad="285750" dist="95250" dir="6000000" algn="bl" rotWithShape="0">
              <a:schemeClr val="dk1">
                <a:alpha val="20000"/>
              </a:schemeClr>
            </a:outerShdw>
          </a:effectLst>
        </p:spPr>
      </p:pic>
      <p:pic>
        <p:nvPicPr>
          <p:cNvPr id="607" name="Google Shape;607;p62"/>
          <p:cNvPicPr preferRelativeResize="0"/>
          <p:nvPr/>
        </p:nvPicPr>
        <p:blipFill rotWithShape="1">
          <a:blip r:embed="rId5">
            <a:alphaModFix/>
          </a:blip>
          <a:srcRect t="12653" b="12653"/>
          <a:stretch/>
        </p:blipFill>
        <p:spPr>
          <a:xfrm rot="4774341" flipH="1">
            <a:off x="4935055" y="1086114"/>
            <a:ext cx="1109789" cy="1067668"/>
          </a:xfrm>
          <a:prstGeom prst="rect">
            <a:avLst/>
          </a:prstGeom>
          <a:noFill/>
          <a:ln>
            <a:noFill/>
          </a:ln>
          <a:effectLst>
            <a:outerShdw blurRad="285750" dist="95250" dir="6000000" algn="bl" rotWithShape="0">
              <a:schemeClr val="dk1">
                <a:alpha val="20000"/>
              </a:schemeClr>
            </a:outerShdw>
          </a:effectLst>
        </p:spPr>
      </p:pic>
      <p:pic>
        <p:nvPicPr>
          <p:cNvPr id="608" name="Google Shape;608;p62"/>
          <p:cNvPicPr preferRelativeResize="0"/>
          <p:nvPr/>
        </p:nvPicPr>
        <p:blipFill rotWithShape="1">
          <a:blip r:embed="rId6">
            <a:alphaModFix/>
          </a:blip>
          <a:srcRect l="2696" r="2705"/>
          <a:stretch/>
        </p:blipFill>
        <p:spPr>
          <a:xfrm rot="245310" flipH="1">
            <a:off x="7715479" y="4067808"/>
            <a:ext cx="1426142" cy="1074881"/>
          </a:xfrm>
          <a:prstGeom prst="rect">
            <a:avLst/>
          </a:prstGeom>
          <a:noFill/>
          <a:ln>
            <a:noFill/>
          </a:ln>
          <a:effectLst>
            <a:outerShdw blurRad="285750" dist="95250" dir="6000000" algn="bl" rotWithShape="0">
              <a:schemeClr val="dk1">
                <a:alpha val="20000"/>
              </a:schemeClr>
            </a:outerShdw>
          </a:effectLst>
        </p:spPr>
      </p:pic>
      <p:pic>
        <p:nvPicPr>
          <p:cNvPr id="609" name="Google Shape;609;p62"/>
          <p:cNvPicPr preferRelativeResize="0"/>
          <p:nvPr/>
        </p:nvPicPr>
        <p:blipFill rotWithShape="1">
          <a:blip r:embed="rId7">
            <a:alphaModFix/>
          </a:blip>
          <a:srcRect t="4086" b="4077"/>
          <a:stretch/>
        </p:blipFill>
        <p:spPr>
          <a:xfrm rot="9933982" flipH="1">
            <a:off x="275799" y="84096"/>
            <a:ext cx="876257" cy="1106857"/>
          </a:xfrm>
          <a:prstGeom prst="rect">
            <a:avLst/>
          </a:prstGeom>
          <a:noFill/>
          <a:ln>
            <a:noFill/>
          </a:ln>
          <a:effectLst>
            <a:outerShdw blurRad="285750" dist="95250" dir="6000000" algn="bl" rotWithShape="0">
              <a:schemeClr val="dk1">
                <a:alpha val="20000"/>
              </a:schemeClr>
            </a:outerShdw>
          </a:effectLst>
        </p:spPr>
      </p:pic>
      <p:pic>
        <p:nvPicPr>
          <p:cNvPr id="610" name="Google Shape;610;p62"/>
          <p:cNvPicPr preferRelativeResize="0"/>
          <p:nvPr/>
        </p:nvPicPr>
        <p:blipFill rotWithShape="1">
          <a:blip r:embed="rId8">
            <a:alphaModFix/>
          </a:blip>
          <a:srcRect t="485" b="485"/>
          <a:stretch/>
        </p:blipFill>
        <p:spPr>
          <a:xfrm rot="-2994105">
            <a:off x="-652282" y="4463494"/>
            <a:ext cx="1406004" cy="980212"/>
          </a:xfrm>
          <a:prstGeom prst="rect">
            <a:avLst/>
          </a:prstGeom>
          <a:noFill/>
          <a:ln>
            <a:noFill/>
          </a:ln>
          <a:effectLst>
            <a:outerShdw blurRad="285750" dist="95250" dir="6000000" algn="bl" rotWithShape="0">
              <a:schemeClr val="dk1">
                <a:alpha val="20000"/>
              </a:schemeClr>
            </a:outerShdw>
          </a:effectLst>
        </p:spPr>
      </p:pic>
      <p:pic>
        <p:nvPicPr>
          <p:cNvPr id="611" name="Google Shape;611;p62"/>
          <p:cNvPicPr preferRelativeResize="0"/>
          <p:nvPr/>
        </p:nvPicPr>
        <p:blipFill rotWithShape="1">
          <a:blip r:embed="rId9">
            <a:alphaModFix/>
          </a:blip>
          <a:srcRect t="4782" b="7305"/>
          <a:stretch/>
        </p:blipFill>
        <p:spPr>
          <a:xfrm rot="-4756330" flipH="1">
            <a:off x="4127201" y="3718176"/>
            <a:ext cx="1104044" cy="1285676"/>
          </a:xfrm>
          <a:prstGeom prst="rect">
            <a:avLst/>
          </a:prstGeom>
          <a:noFill/>
          <a:ln>
            <a:noFill/>
          </a:ln>
          <a:effectLst>
            <a:outerShdw blurRad="285750" dist="95250" dir="6000000" algn="bl" rotWithShape="0">
              <a:schemeClr val="dk1">
                <a:alpha val="20000"/>
              </a:schemeClr>
            </a:outerShdw>
          </a:effectLst>
        </p:spPr>
      </p:pic>
      <p:sp>
        <p:nvSpPr>
          <p:cNvPr id="2" name="TextBox 1">
            <a:extLst>
              <a:ext uri="{FF2B5EF4-FFF2-40B4-BE49-F238E27FC236}">
                <a16:creationId xmlns:a16="http://schemas.microsoft.com/office/drawing/2014/main" id="{C5DFC5A9-EDDC-FC36-2D65-8200F039DF28}"/>
              </a:ext>
            </a:extLst>
          </p:cNvPr>
          <p:cNvSpPr txBox="1"/>
          <p:nvPr/>
        </p:nvSpPr>
        <p:spPr>
          <a:xfrm>
            <a:off x="6365183" y="3679781"/>
            <a:ext cx="20616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1600" b="1">
                <a:latin typeface="Roboto" panose="02000000000000000000" pitchFamily="2" charset="0"/>
                <a:ea typeface="Roboto" panose="02000000000000000000" pitchFamily="2" charset="0"/>
                <a:cs typeface="Roboto" panose="02000000000000000000" pitchFamily="2" charset="0"/>
              </a:rPr>
              <a:t>Rishik Kumar Katam</a:t>
            </a:r>
            <a:endParaRPr lang="en-US" sz="1600" b="1">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276"/>
    </mc:Choice>
    <mc:Fallback xmlns="">
      <p:transition spd="slow" advTm="32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12644D-08D4-2DE3-6B33-FCA209DAB4BD}"/>
              </a:ext>
            </a:extLst>
          </p:cNvPr>
          <p:cNvSpPr txBox="1"/>
          <p:nvPr/>
        </p:nvSpPr>
        <p:spPr>
          <a:xfrm>
            <a:off x="843286" y="926844"/>
            <a:ext cx="7918522" cy="3108543"/>
          </a:xfrm>
          <a:prstGeom prst="rect">
            <a:avLst/>
          </a:prstGeom>
          <a:noFill/>
        </p:spPr>
        <p:txBody>
          <a:bodyPr wrap="square" lIns="91440" tIns="45720" rIns="91440" bIns="45720" numCol="1" rtlCol="0" anchor="t">
            <a:spAutoFit/>
          </a:bodyPr>
          <a:lstStyle/>
          <a:p>
            <a:pPr marL="171450" indent="-171450">
              <a:lnSpc>
                <a:spcPct val="150000"/>
              </a:lnSpc>
              <a:buFont typeface="Arial" panose="020B0604020202020204" pitchFamily="34" charset="0"/>
              <a:buChar char="•"/>
            </a:pPr>
            <a:r>
              <a:rPr lang="en-US" sz="1200">
                <a:latin typeface="Roboto"/>
                <a:ea typeface="Roboto"/>
              </a:rPr>
              <a:t>In </a:t>
            </a:r>
            <a:r>
              <a:rPr lang="en-US" sz="1200" b="1">
                <a:latin typeface="Roboto"/>
                <a:ea typeface="Roboto"/>
              </a:rPr>
              <a:t>December</a:t>
            </a:r>
            <a:r>
              <a:rPr lang="en-US" sz="1200">
                <a:latin typeface="Roboto"/>
                <a:ea typeface="Roboto"/>
              </a:rPr>
              <a:t>, Apple acknowledged that iOS slows down the performance of older iPhones. An action done to     counteract problems in aging lithium-ion batteries.</a:t>
            </a:r>
          </a:p>
          <a:p>
            <a:pPr marL="171450" indent="-171450">
              <a:lnSpc>
                <a:spcPct val="150000"/>
              </a:lnSpc>
              <a:buFont typeface="Arial" panose="020B0604020202020204" pitchFamily="34" charset="0"/>
              <a:buChar char="•"/>
            </a:pPr>
            <a:r>
              <a:rPr lang="en-US" sz="1200">
                <a:latin typeface="Roboto"/>
                <a:ea typeface="Roboto"/>
              </a:rPr>
              <a:t>After facing criticism, Apple formally apologized and offered battery replacements for </a:t>
            </a:r>
            <a:r>
              <a:rPr lang="en-US" sz="1200" b="1">
                <a:latin typeface="Roboto"/>
                <a:ea typeface="Roboto"/>
              </a:rPr>
              <a:t>$29, </a:t>
            </a:r>
            <a:r>
              <a:rPr lang="en-US" sz="1200">
                <a:latin typeface="Roboto"/>
                <a:ea typeface="Roboto"/>
              </a:rPr>
              <a:t>which was set to end on</a:t>
            </a:r>
            <a:r>
              <a:rPr lang="en-US" sz="1200" b="1">
                <a:latin typeface="Roboto"/>
                <a:ea typeface="Roboto"/>
              </a:rPr>
              <a:t> December 31</a:t>
            </a:r>
            <a:r>
              <a:rPr lang="en-US" sz="1200" b="1" baseline="30000">
                <a:latin typeface="Roboto"/>
                <a:ea typeface="Roboto"/>
              </a:rPr>
              <a:t>st</a:t>
            </a:r>
            <a:r>
              <a:rPr lang="en-US" sz="1200" b="1">
                <a:latin typeface="Roboto"/>
                <a:ea typeface="Roboto"/>
              </a:rPr>
              <a:t> .</a:t>
            </a:r>
          </a:p>
          <a:p>
            <a:pPr marL="171450" indent="-171450">
              <a:lnSpc>
                <a:spcPct val="150000"/>
              </a:lnSpc>
              <a:buFont typeface="Arial" panose="020B0604020202020204" pitchFamily="34" charset="0"/>
              <a:buChar char="•"/>
            </a:pPr>
            <a:r>
              <a:rPr lang="en-US" sz="1200">
                <a:latin typeface="Roboto"/>
                <a:ea typeface="Roboto"/>
              </a:rPr>
              <a:t>Apple denied that the slowdown was intended to push customers to buy new models.</a:t>
            </a:r>
          </a:p>
          <a:p>
            <a:pPr marL="171450" indent="-171450">
              <a:lnSpc>
                <a:spcPct val="150000"/>
              </a:lnSpc>
              <a:buFont typeface="Arial" panose="020B0604020202020204" pitchFamily="34" charset="0"/>
              <a:buChar char="•"/>
            </a:pPr>
            <a:r>
              <a:rPr lang="en-US" sz="1200">
                <a:latin typeface="Roboto"/>
                <a:ea typeface="Roboto"/>
              </a:rPr>
              <a:t>Samsung denied slowing down phones and said it will appeal the decision.</a:t>
            </a:r>
          </a:p>
          <a:p>
            <a:pPr marL="171450" indent="-171450">
              <a:lnSpc>
                <a:spcPct val="150000"/>
              </a:lnSpc>
              <a:buFont typeface="Arial" panose="020B0604020202020204" pitchFamily="34" charset="0"/>
              <a:buChar char="•"/>
            </a:pPr>
            <a:r>
              <a:rPr lang="en-US" sz="1200">
                <a:latin typeface="Roboto"/>
                <a:ea typeface="Roboto"/>
              </a:rPr>
              <a:t>Both Apple and Samsung were ordered to publish a declaration on their Italian websites informing consumers about the decision.</a:t>
            </a:r>
          </a:p>
          <a:p>
            <a:pPr marL="171450" indent="-171450">
              <a:lnSpc>
                <a:spcPct val="150000"/>
              </a:lnSpc>
              <a:buFont typeface="Arial" panose="020B0604020202020204" pitchFamily="34" charset="0"/>
              <a:buChar char="•"/>
            </a:pPr>
            <a:r>
              <a:rPr lang="en-US" sz="1200">
                <a:latin typeface="Roboto"/>
                <a:ea typeface="Roboto"/>
              </a:rPr>
              <a:t>Samsung claimed that it did not issue any software updates that reduced the Galaxy Note 4's performance. Adding that Samsung has always released software updates enabling customers to have the best experience possible.</a:t>
            </a:r>
            <a:endParaRPr lang="en-US">
              <a:latin typeface="Roboto"/>
            </a:endParaRPr>
          </a:p>
        </p:txBody>
      </p:sp>
    </p:spTree>
    <p:extLst>
      <p:ext uri="{BB962C8B-B14F-4D97-AF65-F5344CB8AC3E}">
        <p14:creationId xmlns:p14="http://schemas.microsoft.com/office/powerpoint/2010/main" val="1991215664"/>
      </p:ext>
    </p:extLst>
  </p:cSld>
  <p:clrMapOvr>
    <a:masterClrMapping/>
  </p:clrMapOvr>
  <mc:AlternateContent xmlns:mc="http://schemas.openxmlformats.org/markup-compatibility/2006" xmlns:p14="http://schemas.microsoft.com/office/powerpoint/2010/main">
    <mc:Choice Requires="p14">
      <p:transition spd="slow" p14:dur="2000" advTm="52070"/>
    </mc:Choice>
    <mc:Fallback xmlns="">
      <p:transition spd="slow" advTm="5207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5;p62">
            <a:extLst>
              <a:ext uri="{FF2B5EF4-FFF2-40B4-BE49-F238E27FC236}">
                <a16:creationId xmlns:a16="http://schemas.microsoft.com/office/drawing/2014/main" id="{74F2D978-9819-058B-02D4-5830E6D0FDB5}"/>
              </a:ext>
            </a:extLst>
          </p:cNvPr>
          <p:cNvSpPr txBox="1">
            <a:spLocks/>
          </p:cNvSpPr>
          <p:nvPr/>
        </p:nvSpPr>
        <p:spPr>
          <a:xfrm>
            <a:off x="242888" y="386915"/>
            <a:ext cx="8651081" cy="73465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IN" sz="3600" b="1">
                <a:latin typeface="Roboto" panose="02000000000000000000" pitchFamily="2" charset="0"/>
                <a:ea typeface="Roboto" panose="02000000000000000000" pitchFamily="2" charset="0"/>
                <a:cs typeface="Roboto" panose="02000000000000000000" pitchFamily="2" charset="0"/>
              </a:rPr>
              <a:t>Key Learnings &amp; Takeaways</a:t>
            </a:r>
          </a:p>
        </p:txBody>
      </p:sp>
      <p:pic>
        <p:nvPicPr>
          <p:cNvPr id="6" name="Picture 5">
            <a:extLst>
              <a:ext uri="{FF2B5EF4-FFF2-40B4-BE49-F238E27FC236}">
                <a16:creationId xmlns:a16="http://schemas.microsoft.com/office/drawing/2014/main" id="{5CA16158-018F-718B-29A9-5137217915AB}"/>
              </a:ext>
            </a:extLst>
          </p:cNvPr>
          <p:cNvPicPr>
            <a:picLocks noChangeAspect="1"/>
          </p:cNvPicPr>
          <p:nvPr/>
        </p:nvPicPr>
        <p:blipFill rotWithShape="1">
          <a:blip r:embed="rId2"/>
          <a:srcRect t="32222"/>
          <a:stretch/>
        </p:blipFill>
        <p:spPr>
          <a:xfrm>
            <a:off x="242887" y="1214437"/>
            <a:ext cx="8651081" cy="3909390"/>
          </a:xfrm>
          <a:prstGeom prst="rect">
            <a:avLst/>
          </a:prstGeom>
        </p:spPr>
      </p:pic>
      <p:sp>
        <p:nvSpPr>
          <p:cNvPr id="3" name="TextBox 2">
            <a:extLst>
              <a:ext uri="{FF2B5EF4-FFF2-40B4-BE49-F238E27FC236}">
                <a16:creationId xmlns:a16="http://schemas.microsoft.com/office/drawing/2014/main" id="{FEBE22A9-9C38-97A9-A1E6-8E5D93183360}"/>
              </a:ext>
            </a:extLst>
          </p:cNvPr>
          <p:cNvSpPr txBox="1"/>
          <p:nvPr/>
        </p:nvSpPr>
        <p:spPr>
          <a:xfrm>
            <a:off x="6579495" y="875883"/>
            <a:ext cx="2407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1600" b="1">
                <a:latin typeface="Roboto" panose="02000000000000000000" pitchFamily="2" charset="0"/>
                <a:ea typeface="Roboto" panose="02000000000000000000" pitchFamily="2" charset="0"/>
                <a:cs typeface="Roboto" panose="02000000000000000000" pitchFamily="2" charset="0"/>
              </a:rPr>
              <a:t>Zhijun Yu &amp; Yufan Gao</a:t>
            </a:r>
            <a:endParaRPr lang="en-US" sz="1600" b="1">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32308803"/>
      </p:ext>
    </p:extLst>
  </p:cSld>
  <p:clrMapOvr>
    <a:masterClrMapping/>
  </p:clrMapOvr>
  <mc:AlternateContent xmlns:mc="http://schemas.openxmlformats.org/markup-compatibility/2006" xmlns:p14="http://schemas.microsoft.com/office/powerpoint/2010/main">
    <mc:Choice Requires="p14">
      <p:transition spd="slow" p14:dur="2000" advTm="6875"/>
    </mc:Choice>
    <mc:Fallback xmlns="">
      <p:transition spd="slow" advTm="6875"/>
    </mc:Fallback>
  </mc:AlternateContent>
</p:sld>
</file>

<file path=ppt/theme/theme1.xml><?xml version="1.0" encoding="utf-8"?>
<a:theme xmlns:a="http://schemas.openxmlformats.org/drawingml/2006/main" name="New Smart Watch Announcement Pitch Deck by Slidesgo">
  <a:themeElements>
    <a:clrScheme name="Simple Light">
      <a:dk1>
        <a:srgbClr val="000000"/>
      </a:dk1>
      <a:lt1>
        <a:srgbClr val="F5F5F7"/>
      </a:lt1>
      <a:dk2>
        <a:srgbClr val="FFFFFF"/>
      </a:dk2>
      <a:lt2>
        <a:srgbClr val="F58C8C"/>
      </a:lt2>
      <a:accent1>
        <a:srgbClr val="7264A3"/>
      </a:accent1>
      <a:accent2>
        <a:srgbClr val="FD93CD"/>
      </a:accent2>
      <a:accent3>
        <a:srgbClr val="59D7EB"/>
      </a:accent3>
      <a:accent4>
        <a:srgbClr val="FCCF7B"/>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2710</Words>
  <Application>Microsoft Office PowerPoint</Application>
  <PresentationFormat>On-screen Show (16:9)</PresentationFormat>
  <Paragraphs>98</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Arial</vt:lpstr>
      <vt:lpstr>Calibri</vt:lpstr>
      <vt:lpstr>DM Sans</vt:lpstr>
      <vt:lpstr>New Smart Watch Announcement Pitch Deck by Slidesgo</vt:lpstr>
      <vt:lpstr>Apple &amp; Samsung slowing down phones </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&amp; Samsung slowing down phones  ENCP6000 Section 7 Spring 2023</dc:title>
  <cp:lastModifiedBy>Abhinav Choudhary</cp:lastModifiedBy>
  <cp:revision>3</cp:revision>
  <dcterms:modified xsi:type="dcterms:W3CDTF">2023-04-05T02:41:48Z</dcterms:modified>
</cp:coreProperties>
</file>